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89" r:id="rId6"/>
    <p:sldId id="283" r:id="rId7"/>
    <p:sldId id="260" r:id="rId8"/>
    <p:sldId id="261" r:id="rId9"/>
    <p:sldId id="290" r:id="rId10"/>
    <p:sldId id="262" r:id="rId11"/>
    <p:sldId id="286" r:id="rId12"/>
    <p:sldId id="263" r:id="rId13"/>
    <p:sldId id="264" r:id="rId14"/>
    <p:sldId id="265" r:id="rId15"/>
    <p:sldId id="266" r:id="rId16"/>
    <p:sldId id="267" r:id="rId17"/>
    <p:sldId id="285" r:id="rId18"/>
    <p:sldId id="287" r:id="rId19"/>
    <p:sldId id="288" r:id="rId20"/>
    <p:sldId id="268" r:id="rId21"/>
    <p:sldId id="269" r:id="rId22"/>
    <p:sldId id="270" r:id="rId23"/>
    <p:sldId id="274" r:id="rId24"/>
    <p:sldId id="273" r:id="rId25"/>
    <p:sldId id="275" r:id="rId26"/>
    <p:sldId id="276" r:id="rId27"/>
    <p:sldId id="277" r:id="rId28"/>
    <p:sldId id="278" r:id="rId29"/>
    <p:sldId id="279" r:id="rId30"/>
    <p:sldId id="284" r:id="rId31"/>
    <p:sldId id="280" r:id="rId32"/>
    <p:sldId id="281" r:id="rId33"/>
    <p:sldId id="291" r:id="rId34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4" autoAdjust="0"/>
    <p:restoredTop sz="83762" autoAdjust="0"/>
  </p:normalViewPr>
  <p:slideViewPr>
    <p:cSldViewPr>
      <p:cViewPr varScale="1">
        <p:scale>
          <a:sx n="48" d="100"/>
          <a:sy n="48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81399DD-14F1-4189-B87B-4EA5058DF0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3639A-DC60-4369-A41F-BF52DD4A612A}" type="slidenum">
              <a:rPr lang="hr-HR" smtClean="0"/>
              <a:pPr/>
              <a:t>29</a:t>
            </a:fld>
            <a:endParaRPr lang="hr-HR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smtClean="0"/>
              <a:t>pODEŠAVANJE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370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370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A8D8-3CE3-41D5-A8EC-847CF667DF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E302-0F37-4823-8911-2BF9B6A012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4B87-E798-4AB8-BDB2-E1F0709E09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C1C56-DB78-43E3-A256-D94BC73E5C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01B5-19AA-43B7-8EC2-84C347ADA7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4BE8-6E17-41A0-954D-77FFAE9C31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F2927-EC67-4E9B-9F45-4936EFA3DF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FFDE-DFC6-400B-A0EA-2E80BA489E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E6A9-D979-4EA0-A3BE-B5269B4732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D03BE-3095-4B73-A0AD-4B7432DBBF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894E0-215A-4A8A-9EB1-4491D180AD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7302-D61F-49A6-9F49-AEB61A23F6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defRPr/>
              </a:pPr>
              <a:endParaRPr lang="sr-Latn-CS" sz="18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8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9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0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F03D419-8147-40B8-BE54-4EA00E0CFD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60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60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360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RIGGING</a:t>
            </a:r>
            <a:br>
              <a:rPr lang="hr-HR" smtClean="0"/>
            </a:br>
            <a:r>
              <a:rPr lang="hr-HR" sz="3600" smtClean="0"/>
              <a:t>NAMJEŠTANJE  ČAMCA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Nikola  Bralić</a:t>
            </a:r>
          </a:p>
          <a:p>
            <a:pPr eaLnBrk="1" hangingPunct="1">
              <a:defRPr/>
            </a:pPr>
            <a:r>
              <a:rPr lang="hr-HR" smtClean="0"/>
              <a:t>Hrvatski veslački savez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hr-HR" smtClean="0"/>
              <a:t>Kut na ušici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	</a:t>
            </a:r>
            <a:r>
              <a:rPr lang="hr-HR" sz="1600" smtClean="0"/>
              <a:t>Optimalni kut je vlastiti izbor.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1600" smtClean="0"/>
              <a:t>	Iskusniji veslači preferiraju manji kut.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1600" smtClean="0"/>
              <a:t>	Sporiji čamci zahtjevaju manji kut od bržih čamaca.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hr-HR" sz="16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1600" smtClean="0"/>
              <a:t>	Rimen  -	  početnici 5-8 stupnjeva; ostali  0-4 stupnja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1600" smtClean="0"/>
              <a:t>	Scull - 	  početnici 4-6 stupnjeva ; ostali  0-6 stupnjeva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hr-HR" sz="1600" smtClean="0"/>
          </a:p>
          <a:p>
            <a:pPr marL="609600" indent="-609600" eaLnBrk="1" hangingPunct="1">
              <a:defRPr/>
            </a:pPr>
            <a:r>
              <a:rPr lang="hr-HR" smtClean="0"/>
              <a:t>Kut na veslu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	</a:t>
            </a:r>
            <a:r>
              <a:rPr lang="hr-HR" sz="1600" smtClean="0"/>
              <a:t>Kut na veslu obično je 0 stupnja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hr-HR" sz="16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1600" smtClean="0"/>
              <a:t>	</a:t>
            </a:r>
            <a:r>
              <a:rPr lang="hr-HR" sz="2000" smtClean="0"/>
              <a:t>Totalni kut lopate u vodi = kut na ušici + kut na veslu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Kut 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Kut na osovini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	- Okomita osovina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	- Osovina pod kutom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		Lateralni kut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Kut, visina i položaj nogara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Mjerenje kuta nogara</a:t>
            </a:r>
          </a:p>
          <a:p>
            <a:pPr eaLnBrk="1" hangingPunct="1">
              <a:defRPr/>
            </a:pPr>
            <a:r>
              <a:rPr lang="hr-HR" smtClean="0"/>
              <a:t>Mjerenje otvorenosti nogara</a:t>
            </a:r>
          </a:p>
          <a:p>
            <a:pPr eaLnBrk="1" hangingPunct="1">
              <a:defRPr/>
            </a:pPr>
            <a:r>
              <a:rPr lang="hr-HR" smtClean="0"/>
              <a:t>Mjerenje visine nogara</a:t>
            </a:r>
          </a:p>
          <a:p>
            <a:pPr eaLnBrk="1" hangingPunct="1">
              <a:defRPr/>
            </a:pPr>
            <a:r>
              <a:rPr lang="hr-HR" smtClean="0"/>
              <a:t>Položaj nogara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86688" cy="417512"/>
          </a:xfrm>
        </p:spPr>
        <p:txBody>
          <a:bodyPr/>
          <a:lstStyle/>
          <a:p>
            <a:pPr eaLnBrk="1" hangingPunct="1">
              <a:defRPr/>
            </a:pPr>
            <a:r>
              <a:rPr lang="hr-HR" sz="2000" smtClean="0"/>
              <a:t>SAŽETAK  OSNOVNOG NAMJEŠTANJA</a:t>
            </a:r>
          </a:p>
        </p:txBody>
      </p:sp>
      <p:graphicFrame>
        <p:nvGraphicFramePr>
          <p:cNvPr id="45887" name="Group 831"/>
          <p:cNvGraphicFramePr>
            <a:graphicFrameLocks noGrp="1"/>
          </p:cNvGraphicFramePr>
          <p:nvPr>
            <p:ph type="tbl" idx="1"/>
          </p:nvPr>
        </p:nvGraphicFramePr>
        <p:xfrm>
          <a:off x="395288" y="1125538"/>
          <a:ext cx="8229600" cy="5791200"/>
        </p:xfrm>
        <a:graphic>
          <a:graphicData uri="http://schemas.openxmlformats.org/drawingml/2006/table">
            <a:tbl>
              <a:tblPr/>
              <a:tblGrid>
                <a:gridCol w="4067175"/>
                <a:gridCol w="4162425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PODEŠAVANJE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STANDARDNE  MJERE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Raspon rimen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Tablica: 3.1,3.2,3.3 &amp;3.4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Raspon Scull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Tablica: 3.1,3.2,3.3 &amp;3.4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Rimen = raspon + (30-32 cm)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Unutarnji krak vesla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Scull = raspon /2 + preklop/ 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Tablica: 3.1,3.2,3.3 &amp;3.4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Visina ušice od sjedalice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Rimen    - 16-19 cm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Scull      -  16-18 cm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Visina ušice od vode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Rimen    - 26-27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Scull       - 26 cm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smtClean="0"/>
              <a:t>SAŽETAK  OSNOVNOG NAMJEŠTANJA</a:t>
            </a:r>
          </a:p>
        </p:txBody>
      </p:sp>
      <p:graphicFrame>
        <p:nvGraphicFramePr>
          <p:cNvPr id="47787" name="Group 683"/>
          <p:cNvGraphicFramePr>
            <a:graphicFrameLocks noGrp="1"/>
          </p:cNvGraphicFramePr>
          <p:nvPr>
            <p:ph type="tbl" idx="1"/>
          </p:nvPr>
        </p:nvGraphicFramePr>
        <p:xfrm>
          <a:off x="457200" y="1422400"/>
          <a:ext cx="8218488" cy="6086475"/>
        </p:xfrm>
        <a:graphic>
          <a:graphicData uri="http://schemas.openxmlformats.org/drawingml/2006/table">
            <a:tbl>
              <a:tblPr/>
              <a:tblGrid>
                <a:gridCol w="4067175"/>
                <a:gridCol w="4151313"/>
              </a:tblGrid>
              <a:tr h="2438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2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PODEŠAVANJE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STANDARDNE  MJERE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Rimen        - početnici..........5-7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- ostali...............0-4 stupnja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Kut na ušici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Scull          - poćetnici          5-8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- ostali               4-6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Kut na veslu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Najčešće  0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Kut nogara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40-45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Kut otvora nogara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2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19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smtClean="0"/>
              <a:t>SAŽETAK  OSNOVNOG NAMJEŠTANJA</a:t>
            </a:r>
          </a:p>
        </p:txBody>
      </p:sp>
      <p:graphicFrame>
        <p:nvGraphicFramePr>
          <p:cNvPr id="49505" name="Group 35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3900"/>
        </p:xfrm>
        <a:graphic>
          <a:graphicData uri="http://schemas.openxmlformats.org/drawingml/2006/table">
            <a:tbl>
              <a:tblPr/>
              <a:tblGrid>
                <a:gridCol w="4067175"/>
                <a:gridCol w="4162425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PODEŠAVANJE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STANDARDNE  MJERE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Visina nogara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15-18 cm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Kut od osovine prema špici čamca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aproksimativno 32 stupnja za rimen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Položaj nogara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Visoki veslači               - 65 cm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Srednji veslači             - 63 cm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Niski veslači                 -60 cm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Stražnji kut kod sculla    -35-40 stupnjeva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PRIJENOSNI  OMJERI - RATIO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smtClean="0"/>
              <a:t>Izračunavanje omjera za “sjekire”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r-HR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1600" u="sng" smtClean="0"/>
              <a:t>(dužina vesla(cm) – unutrašnji krak (cm) – centar pritiska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1600" smtClean="0"/>
              <a:t> r</a:t>
            </a:r>
            <a:r>
              <a:rPr lang="hr-HR" sz="1600" i="1" smtClean="0">
                <a:effectLst/>
              </a:rPr>
              <a:t>aspon (cm)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r-HR" sz="1600" i="1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Npr.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600" i="1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Dužina vesla		376 cm		</a:t>
            </a:r>
            <a:r>
              <a:rPr lang="hr-HR" sz="1600" smtClean="0">
                <a:effectLst/>
              </a:rPr>
              <a:t>(376 – 117) – 26	= 2.74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Unutrašnji krak		117 cm		           85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Raspon			  85 cm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600" i="1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Centar pritiska (CP)	Rimen 	   26 cm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smtClean="0">
                <a:effectLst/>
              </a:rPr>
              <a:t>			Scull	   20 cm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076825" y="45085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MIJENJANJE PRIJENOSNOG OMJERA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7848600" cy="3744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800" smtClean="0"/>
              <a:t>Mijenjanje prijenosnog omjera  promjenom unutarnjeg kraka i raspona.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800" smtClean="0"/>
              <a:t>Primjer: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smtClean="0"/>
              <a:t>Dužina vesla		376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smtClean="0"/>
              <a:t>Raspon			83.5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smtClean="0"/>
              <a:t>Unutrašnji krak		113.5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smtClean="0"/>
              <a:t>Promjenom  kraka sa 113.5  na 114.5 prijenosni omjer se mjenja  sa 2.83 na 2.82.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000" b="1" smtClean="0"/>
              <a:t>Razlika je 0.01</a:t>
            </a:r>
            <a:r>
              <a:rPr lang="hr-HR" sz="1400" smtClean="0"/>
              <a:t>						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400" smtClean="0"/>
          </a:p>
          <a:p>
            <a:pPr eaLnBrk="1" hangingPunct="1">
              <a:lnSpc>
                <a:spcPct val="80000"/>
              </a:lnSpc>
              <a:defRPr/>
            </a:pPr>
            <a:endParaRPr lang="hr-H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MIJENJANJE PRIJENOSNOG OMJERA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smtClean="0"/>
              <a:t>Ako ostavimo krak na 114.5 a raspon povećamo za 1 cm tj. s  83.5 na  84.5 cm,prijenosni omjer će se promjeniti s 2.82 na 2.79.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smtClean="0"/>
              <a:t>Razlika je 0.03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smtClean="0"/>
              <a:t>MIJENJANJE PRIJENOSNOG OMJERA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Mijenjanje prijenosnog omjera promjenom dužine vesla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mtClean="0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-36513" y="3141663"/>
            <a:ext cx="8964613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hr-HR" sz="1800" b="0">
                <a:effectLst>
                  <a:outerShdw blurRad="38100" dist="38100" dir="2700000" algn="tl">
                    <a:srgbClr val="000000"/>
                  </a:outerShdw>
                </a:effectLst>
              </a:rPr>
              <a:t>	Primjer:</a:t>
            </a:r>
          </a:p>
          <a:p>
            <a:pPr algn="l">
              <a:defRPr/>
            </a:pPr>
            <a:endParaRPr lang="hr-HR" sz="18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hr-HR" sz="1800" b="0">
                <a:effectLst>
                  <a:outerShdw blurRad="38100" dist="38100" dir="2700000" algn="tl">
                    <a:srgbClr val="000000"/>
                  </a:outerShdw>
                </a:effectLst>
              </a:rPr>
              <a:t>	Dužina vesla		376</a:t>
            </a:r>
          </a:p>
          <a:p>
            <a:pPr algn="l">
              <a:defRPr/>
            </a:pPr>
            <a:r>
              <a:rPr lang="hr-HR" sz="1800" b="0">
                <a:effectLst>
                  <a:outerShdw blurRad="38100" dist="38100" dir="2700000" algn="tl">
                    <a:srgbClr val="000000"/>
                  </a:outerShdw>
                </a:effectLst>
              </a:rPr>
              <a:t>	Raspon			83.5</a:t>
            </a:r>
          </a:p>
          <a:p>
            <a:pPr algn="l">
              <a:defRPr/>
            </a:pPr>
            <a:r>
              <a:rPr lang="hr-HR" sz="1800" b="0">
                <a:effectLst>
                  <a:outerShdw blurRad="38100" dist="38100" dir="2700000" algn="tl">
                    <a:srgbClr val="000000"/>
                  </a:outerShdw>
                </a:effectLst>
              </a:rPr>
              <a:t>	Unutrašnji krak		113.5</a:t>
            </a:r>
          </a:p>
          <a:p>
            <a:pPr algn="l">
              <a:defRPr/>
            </a:pPr>
            <a:endParaRPr lang="hr-HR" sz="18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hr-HR" sz="1800" b="0">
                <a:effectLst>
                  <a:outerShdw blurRad="38100" dist="38100" dir="2700000" algn="tl">
                    <a:srgbClr val="000000"/>
                  </a:outerShdw>
                </a:effectLst>
              </a:rPr>
              <a:t>	Ako na ovoj konfiguraciji prenosnog omjera veslo produžimo za 3 cm omjer 	će se povećati s 2.83 na 2.87.</a:t>
            </a:r>
          </a:p>
          <a:p>
            <a:pPr algn="l">
              <a:defRPr/>
            </a:pPr>
            <a:endParaRPr lang="hr-HR" sz="18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hr-H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	Razlika je 0.04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hr-HR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DJELOVI  ČAMCA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Valobran</a:t>
            </a:r>
          </a:p>
          <a:p>
            <a:pPr eaLnBrk="1" hangingPunct="1">
              <a:defRPr/>
            </a:pPr>
            <a:r>
              <a:rPr lang="hr-HR" smtClean="0"/>
              <a:t>Izbočnik (peta šipka)</a:t>
            </a:r>
          </a:p>
          <a:p>
            <a:pPr eaLnBrk="1" hangingPunct="1">
              <a:defRPr/>
            </a:pPr>
            <a:r>
              <a:rPr lang="hr-HR" smtClean="0"/>
              <a:t>Ušica </a:t>
            </a:r>
          </a:p>
          <a:p>
            <a:pPr eaLnBrk="1" hangingPunct="1">
              <a:defRPr/>
            </a:pPr>
            <a:r>
              <a:rPr lang="hr-HR" smtClean="0"/>
              <a:t>Osovina</a:t>
            </a:r>
          </a:p>
          <a:p>
            <a:pPr eaLnBrk="1" hangingPunct="1">
              <a:defRPr/>
            </a:pPr>
            <a:r>
              <a:rPr lang="hr-HR" smtClean="0"/>
              <a:t>Sjedalica</a:t>
            </a:r>
          </a:p>
          <a:p>
            <a:pPr eaLnBrk="1" hangingPunct="1">
              <a:defRPr/>
            </a:pPr>
            <a:r>
              <a:rPr lang="hr-HR" smtClean="0"/>
              <a:t>Nogari (peta)</a:t>
            </a:r>
          </a:p>
          <a:p>
            <a:pPr eaLnBrk="1" hangingPunct="1">
              <a:defRPr/>
            </a:pPr>
            <a:r>
              <a:rPr lang="hr-HR" smtClean="0"/>
              <a:t>Tračnice</a:t>
            </a:r>
          </a:p>
          <a:p>
            <a:pPr eaLnBrk="1" hangingPunct="1">
              <a:defRPr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KAKO ODABRATI PRIJENOSNI OMJER</a:t>
            </a:r>
            <a:endParaRPr lang="hr-H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/>
              <a:t>Kraća trka – veći prijenosni omjer</a:t>
            </a:r>
          </a:p>
          <a:p>
            <a:pPr eaLnBrk="1" hangingPunct="1">
              <a:defRPr/>
            </a:pPr>
            <a:r>
              <a:rPr lang="hr-HR" sz="2800" smtClean="0"/>
              <a:t>Vjetar u krmu –veći prijenosni omjer</a:t>
            </a:r>
          </a:p>
          <a:p>
            <a:pPr eaLnBrk="1" hangingPunct="1">
              <a:defRPr/>
            </a:pPr>
            <a:r>
              <a:rPr lang="hr-HR" sz="2800" smtClean="0"/>
              <a:t>Vjetar u pramac - manji prijenosni omjer</a:t>
            </a:r>
          </a:p>
          <a:p>
            <a:pPr eaLnBrk="1" hangingPunct="1">
              <a:defRPr/>
            </a:pPr>
            <a:r>
              <a:rPr lang="hr-HR" sz="2800" smtClean="0"/>
              <a:t>Jači i spremniji veslači  - veći prijenosni omjer </a:t>
            </a:r>
          </a:p>
          <a:p>
            <a:pPr eaLnBrk="1" hangingPunct="1">
              <a:defRPr/>
            </a:pPr>
            <a:r>
              <a:rPr lang="hr-HR" sz="2800" smtClean="0"/>
              <a:t>Kraći zaveslaj –  veći prijenosni omjer</a:t>
            </a:r>
          </a:p>
          <a:p>
            <a:pPr eaLnBrk="1" hangingPunct="1">
              <a:defRPr/>
            </a:pPr>
            <a:r>
              <a:rPr lang="hr-HR" sz="2800" smtClean="0"/>
              <a:t>Veći broj zaveslaja – manji prijenosni omjer</a:t>
            </a:r>
          </a:p>
          <a:p>
            <a:pPr eaLnBrk="1" hangingPunct="1">
              <a:defRPr/>
            </a:pP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	</a:t>
            </a:r>
            <a:r>
              <a:rPr lang="hr-HR" sz="3200" smtClean="0"/>
              <a:t>KONFIGURACIJA  PRIJENOSNOG  OMJERA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91512" cy="356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Brži čamci – veći prijenosni omjer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Brži čamci – manji raspon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Brži čamci -  duži vanjski krak vesla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Vrijednosti ratia scull čamaca su niže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 - Scull čamci kreću se od  2.17 do 2.38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smtClean="0"/>
              <a:t>	 - Rimen čamci kreću se od  2.55 do 2.95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55" name="Rectangle 2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b="1" smtClean="0"/>
              <a:t>PRIBLIŽNI PRIJENOSNI OMJERI ZA SENIORE</a:t>
            </a:r>
          </a:p>
        </p:txBody>
      </p:sp>
      <p:graphicFrame>
        <p:nvGraphicFramePr>
          <p:cNvPr id="60654" name="Group 238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6994525" cy="4433887"/>
        </p:xfrm>
        <a:graphic>
          <a:graphicData uri="http://schemas.openxmlformats.org/drawingml/2006/table">
            <a:tbl>
              <a:tblPr/>
              <a:tblGrid>
                <a:gridCol w="1162050"/>
                <a:gridCol w="1185863"/>
                <a:gridCol w="1162050"/>
                <a:gridCol w="1162050"/>
                <a:gridCol w="1160462"/>
                <a:gridCol w="116205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Seniori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Raspon           + cm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Unutarnji                  krak                         cm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Dužina                     vesla                       cm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Maksimalni             Gearing                  Ratio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1x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288-292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2.33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288-292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4x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288-292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2.38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374-378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4-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375-379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4+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85.5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376-379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8+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376-379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2.89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smtClean="0"/>
              <a:t/>
            </a:r>
            <a:br>
              <a:rPr lang="hr-HR" sz="4800" smtClean="0"/>
            </a:br>
            <a:r>
              <a:rPr lang="hr-HR" sz="4800" b="1" smtClean="0"/>
              <a:t>MEHANIČKI  PRINCIPI</a:t>
            </a:r>
            <a:r>
              <a:rPr lang="hr-HR" sz="4800" smtClean="0"/>
              <a:t/>
            </a:r>
            <a:br>
              <a:rPr lang="hr-HR" sz="4800" smtClean="0"/>
            </a:br>
            <a:r>
              <a:rPr lang="hr-HR" sz="4800" smtClean="0"/>
              <a:t>  </a:t>
            </a:r>
            <a:r>
              <a:rPr lang="hr-HR" sz="2400" b="1" smtClean="0"/>
              <a:t>EFIKASNOST  ZAVESLAJA U  ODNOSU NA  KUT 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24100"/>
            <a:ext cx="8229600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1800" smtClean="0"/>
              <a:t>- X ; PROPULZIJA JE NAJVEĆA KADA JE VESLO U OKOMICI NA ČAMAC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smtClean="0"/>
              <a:t>- Y ; OKRETNA SILA JE NAJVEĆA U ZAHVATU I NA KRAJU ZAVESLAJA</a:t>
            </a:r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971550" y="45815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1258888" y="3644900"/>
            <a:ext cx="5472112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6372225" y="47974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6372225" y="57340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V="1">
            <a:off x="6372225" y="4868863"/>
            <a:ext cx="100806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5940425" y="4868863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800"/>
              <a:t>Y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7143750" y="56816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X</a:t>
            </a:r>
          </a:p>
        </p:txBody>
      </p:sp>
      <p:sp>
        <p:nvSpPr>
          <p:cNvPr id="25611" name="Oval 15"/>
          <p:cNvSpPr>
            <a:spLocks noChangeArrowheads="1"/>
          </p:cNvSpPr>
          <p:nvPr/>
        </p:nvSpPr>
        <p:spPr bwMode="auto">
          <a:xfrm>
            <a:off x="611188" y="60213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5612" name="Oval 16"/>
          <p:cNvSpPr>
            <a:spLocks noChangeArrowheads="1"/>
          </p:cNvSpPr>
          <p:nvPr/>
        </p:nvSpPr>
        <p:spPr bwMode="auto">
          <a:xfrm>
            <a:off x="900113" y="3068638"/>
            <a:ext cx="503237" cy="3579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5613" name="Line 17"/>
          <p:cNvSpPr>
            <a:spLocks noChangeShapeType="1"/>
          </p:cNvSpPr>
          <p:nvPr/>
        </p:nvSpPr>
        <p:spPr bwMode="auto">
          <a:xfrm>
            <a:off x="1331913" y="45815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4" name="Line 18"/>
          <p:cNvSpPr>
            <a:spLocks noChangeShapeType="1"/>
          </p:cNvSpPr>
          <p:nvPr/>
        </p:nvSpPr>
        <p:spPr bwMode="auto">
          <a:xfrm flipH="1">
            <a:off x="1042988" y="4581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>
            <a:off x="1331913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>
            <a:off x="1403350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7" name="Line 22"/>
          <p:cNvSpPr>
            <a:spLocks noChangeShapeType="1"/>
          </p:cNvSpPr>
          <p:nvPr/>
        </p:nvSpPr>
        <p:spPr bwMode="auto">
          <a:xfrm>
            <a:off x="1476375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8" name="Line 23"/>
          <p:cNvSpPr>
            <a:spLocks noChangeShapeType="1"/>
          </p:cNvSpPr>
          <p:nvPr/>
        </p:nvSpPr>
        <p:spPr bwMode="auto">
          <a:xfrm flipH="1" flipV="1">
            <a:off x="1116013" y="3573463"/>
            <a:ext cx="287337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19" name="Arc 24"/>
          <p:cNvSpPr>
            <a:spLocks/>
          </p:cNvSpPr>
          <p:nvPr/>
        </p:nvSpPr>
        <p:spPr bwMode="auto">
          <a:xfrm flipV="1">
            <a:off x="4500563" y="4581525"/>
            <a:ext cx="71437" cy="360363"/>
          </a:xfrm>
          <a:custGeom>
            <a:avLst/>
            <a:gdLst>
              <a:gd name="T0" fmla="*/ 0 w 21600"/>
              <a:gd name="T1" fmla="*/ 0 h 21600"/>
              <a:gd name="T2" fmla="*/ 236261 w 21600"/>
              <a:gd name="T3" fmla="*/ 6012106 h 21600"/>
              <a:gd name="T4" fmla="*/ 0 w 21600"/>
              <a:gd name="T5" fmla="*/ 60121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0" name="Text Box 25"/>
          <p:cNvSpPr txBox="1">
            <a:spLocks noChangeArrowheads="1"/>
          </p:cNvSpPr>
          <p:nvPr/>
        </p:nvSpPr>
        <p:spPr bwMode="auto">
          <a:xfrm>
            <a:off x="4192588" y="45815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800"/>
              <a:t>B</a:t>
            </a:r>
          </a:p>
        </p:txBody>
      </p:sp>
      <p:sp>
        <p:nvSpPr>
          <p:cNvPr id="25621" name="Text Box 26"/>
          <p:cNvSpPr txBox="1">
            <a:spLocks noChangeArrowheads="1"/>
          </p:cNvSpPr>
          <p:nvPr/>
        </p:nvSpPr>
        <p:spPr bwMode="auto">
          <a:xfrm>
            <a:off x="6351588" y="51768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smtClean="0"/>
              <a:t>Postotak propulzije i okretne sile u nekoliko kuteva</a:t>
            </a:r>
          </a:p>
        </p:txBody>
      </p:sp>
      <p:graphicFrame>
        <p:nvGraphicFramePr>
          <p:cNvPr id="65726" name="Group 19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70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3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                                         Kut vesla prije i  poslije osovine (okomice)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                   Propulzija u postotcima u odnosu na totalnu silu (y %)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                 Okretna sila u postotcima u odnosu na ukupnu silu ( x %)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  Zahvat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45.62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55.38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   zahvat  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  Zahvat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58.81 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42.19 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  zahvat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73.31 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27.69 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  Kraj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73.31 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27.69 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  kraj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58.81 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42.19 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  kraj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  kraj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45.62 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55.38 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3" name="Line 191"/>
          <p:cNvSpPr>
            <a:spLocks noChangeShapeType="1"/>
          </p:cNvSpPr>
          <p:nvPr/>
        </p:nvSpPr>
        <p:spPr bwMode="auto">
          <a:xfrm flipV="1">
            <a:off x="3203575" y="16287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74" name="Line 192"/>
          <p:cNvSpPr>
            <a:spLocks noChangeShapeType="1"/>
          </p:cNvSpPr>
          <p:nvPr/>
        </p:nvSpPr>
        <p:spPr bwMode="auto">
          <a:xfrm flipV="1">
            <a:off x="5940425" y="16287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DUŽINA  ZAHVATA  I  KRAJA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6756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Fizičke dimenzije veslača (ruke, noge, trup)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Konfiguracija prijenosnog omjera čamca i opreme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Specifičnost tehnike koju  trener preferira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Veličina i oblik posade – želja da veslači u posadi veslaju jednako dugačko i paralelno u provlaku i povratku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000" smtClean="0"/>
              <a:t>	</a:t>
            </a:r>
            <a:r>
              <a:rPr lang="hr-HR" sz="1000" b="1" smtClean="0"/>
              <a:t>	      </a:t>
            </a:r>
            <a:r>
              <a:rPr lang="hr-HR" sz="2000" smtClean="0"/>
              <a:t>Početnici                 Ostali	  Zahvat	     Kraj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000" smtClean="0"/>
              <a:t>Rimen	       80-85	       85-100	   45-60		     35-40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000" smtClean="0"/>
              <a:t> Scull	       85-100	       95-110	    55-65	     35-40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/>
              <a:t>MJERENJE  DUŽINE  I  KUTA  ZAVESLAJA</a:t>
            </a:r>
          </a:p>
        </p:txBody>
      </p:sp>
      <p:sp>
        <p:nvSpPr>
          <p:cNvPr id="28675" name="Oval 5"/>
          <p:cNvSpPr>
            <a:spLocks noChangeArrowheads="1"/>
          </p:cNvSpPr>
          <p:nvPr/>
        </p:nvSpPr>
        <p:spPr bwMode="auto">
          <a:xfrm>
            <a:off x="1258888" y="4724400"/>
            <a:ext cx="7129462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 flipV="1">
            <a:off x="4787900" y="28527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77" name="Line 8"/>
          <p:cNvSpPr>
            <a:spLocks noChangeShapeType="1"/>
          </p:cNvSpPr>
          <p:nvPr/>
        </p:nvSpPr>
        <p:spPr bwMode="auto">
          <a:xfrm>
            <a:off x="1331913" y="4868863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 flipH="1">
            <a:off x="3348038" y="3716338"/>
            <a:ext cx="14398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>
            <a:off x="4787900" y="3716338"/>
            <a:ext cx="720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80" name="Line 13"/>
          <p:cNvSpPr>
            <a:spLocks noChangeShapeType="1"/>
          </p:cNvSpPr>
          <p:nvPr/>
        </p:nvSpPr>
        <p:spPr bwMode="auto">
          <a:xfrm flipH="1">
            <a:off x="3348038" y="50847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8681" name="Line 14"/>
          <p:cNvSpPr>
            <a:spLocks noChangeShapeType="1"/>
          </p:cNvSpPr>
          <p:nvPr/>
        </p:nvSpPr>
        <p:spPr bwMode="auto">
          <a:xfrm>
            <a:off x="4787900" y="50847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8682" name="Line 16"/>
          <p:cNvSpPr>
            <a:spLocks noChangeShapeType="1"/>
          </p:cNvSpPr>
          <p:nvPr/>
        </p:nvSpPr>
        <p:spPr bwMode="auto">
          <a:xfrm>
            <a:off x="4716463" y="501332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83" name="Line 17"/>
          <p:cNvSpPr>
            <a:spLocks noChangeShapeType="1"/>
          </p:cNvSpPr>
          <p:nvPr/>
        </p:nvSpPr>
        <p:spPr bwMode="auto">
          <a:xfrm flipH="1">
            <a:off x="4643438" y="501332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84" name="Text Box 18"/>
          <p:cNvSpPr txBox="1">
            <a:spLocks noChangeArrowheads="1"/>
          </p:cNvSpPr>
          <p:nvPr/>
        </p:nvSpPr>
        <p:spPr bwMode="auto">
          <a:xfrm>
            <a:off x="3400425" y="496093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zahvat</a:t>
            </a:r>
          </a:p>
        </p:txBody>
      </p:sp>
      <p:sp>
        <p:nvSpPr>
          <p:cNvPr id="28685" name="Text Box 19"/>
          <p:cNvSpPr txBox="1">
            <a:spLocks noChangeArrowheads="1"/>
          </p:cNvSpPr>
          <p:nvPr/>
        </p:nvSpPr>
        <p:spPr bwMode="auto">
          <a:xfrm>
            <a:off x="4767263" y="4960938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kraj</a:t>
            </a:r>
          </a:p>
        </p:txBody>
      </p:sp>
      <p:sp>
        <p:nvSpPr>
          <p:cNvPr id="28686" name="Arc 24"/>
          <p:cNvSpPr>
            <a:spLocks/>
          </p:cNvSpPr>
          <p:nvPr/>
        </p:nvSpPr>
        <p:spPr bwMode="auto">
          <a:xfrm rot="13291819" flipH="1">
            <a:off x="4356100" y="3860800"/>
            <a:ext cx="649288" cy="576263"/>
          </a:xfrm>
          <a:custGeom>
            <a:avLst/>
            <a:gdLst>
              <a:gd name="T0" fmla="*/ 0 w 21600"/>
              <a:gd name="T1" fmla="*/ 0 h 21600"/>
              <a:gd name="T2" fmla="*/ 19517357 w 21600"/>
              <a:gd name="T3" fmla="*/ 15374030 h 21600"/>
              <a:gd name="T4" fmla="*/ 0 w 21600"/>
              <a:gd name="T5" fmla="*/ 153740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8687" name="Text Box 25"/>
          <p:cNvSpPr txBox="1">
            <a:spLocks noChangeArrowheads="1"/>
          </p:cNvSpPr>
          <p:nvPr/>
        </p:nvSpPr>
        <p:spPr bwMode="auto">
          <a:xfrm>
            <a:off x="4408488" y="3881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z</a:t>
            </a:r>
          </a:p>
        </p:txBody>
      </p:sp>
      <p:sp>
        <p:nvSpPr>
          <p:cNvPr id="28688" name="Text Box 26"/>
          <p:cNvSpPr txBox="1">
            <a:spLocks noChangeArrowheads="1"/>
          </p:cNvSpPr>
          <p:nvPr/>
        </p:nvSpPr>
        <p:spPr bwMode="auto">
          <a:xfrm>
            <a:off x="4767263" y="3881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k</a:t>
            </a:r>
          </a:p>
        </p:txBody>
      </p:sp>
      <p:sp>
        <p:nvSpPr>
          <p:cNvPr id="28689" name="Text Box 27"/>
          <p:cNvSpPr txBox="1">
            <a:spLocks noChangeArrowheads="1"/>
          </p:cNvSpPr>
          <p:nvPr/>
        </p:nvSpPr>
        <p:spPr bwMode="auto">
          <a:xfrm>
            <a:off x="4840288" y="352107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ušica</a:t>
            </a:r>
          </a:p>
        </p:txBody>
      </p:sp>
      <p:sp>
        <p:nvSpPr>
          <p:cNvPr id="28690" name="Text Box 28"/>
          <p:cNvSpPr txBox="1">
            <a:spLocks noChangeArrowheads="1"/>
          </p:cNvSpPr>
          <p:nvPr/>
        </p:nvSpPr>
        <p:spPr bwMode="auto">
          <a:xfrm>
            <a:off x="7359650" y="4384675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pramac</a:t>
            </a:r>
          </a:p>
        </p:txBody>
      </p:sp>
      <p:sp>
        <p:nvSpPr>
          <p:cNvPr id="28691" name="Line 30"/>
          <p:cNvSpPr>
            <a:spLocks noChangeShapeType="1"/>
          </p:cNvSpPr>
          <p:nvPr/>
        </p:nvSpPr>
        <p:spPr bwMode="auto">
          <a:xfrm flipH="1">
            <a:off x="179388" y="48688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8692" name="Text Box 31"/>
          <p:cNvSpPr txBox="1">
            <a:spLocks noChangeArrowheads="1"/>
          </p:cNvSpPr>
          <p:nvPr/>
        </p:nvSpPr>
        <p:spPr bwMode="auto">
          <a:xfrm>
            <a:off x="87313" y="4529138"/>
            <a:ext cx="1135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200"/>
              <a:t>Srednja linija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VRIJEDNOSTI  U  ZAHVATU  </a:t>
            </a:r>
            <a:br>
              <a:rPr lang="hr-HR" sz="3200" smtClean="0"/>
            </a:br>
            <a:r>
              <a:rPr lang="hr-HR" sz="3200" smtClean="0"/>
              <a:t>( RIMEN )</a:t>
            </a:r>
          </a:p>
        </p:txBody>
      </p:sp>
      <p:graphicFrame>
        <p:nvGraphicFramePr>
          <p:cNvPr id="71780" name="Group 100"/>
          <p:cNvGraphicFramePr>
            <a:graphicFrameLocks noGrp="1"/>
          </p:cNvGraphicFramePr>
          <p:nvPr>
            <p:ph type="tbl" idx="1"/>
          </p:nvPr>
        </p:nvGraphicFramePr>
        <p:xfrm>
          <a:off x="323850" y="2997200"/>
          <a:ext cx="8075613" cy="2447925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  <a:gridCol w="671513"/>
                <a:gridCol w="673100"/>
                <a:gridCol w="673100"/>
                <a:gridCol w="673100"/>
                <a:gridCol w="673100"/>
                <a:gridCol w="6731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97.72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102.49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103.09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103.68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117.82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118.54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119.25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119.96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121.39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122.11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122.82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123.53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124.25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6" name="Rectangle 73"/>
          <p:cNvSpPr>
            <a:spLocks noChangeArrowheads="1"/>
          </p:cNvSpPr>
          <p:nvPr/>
        </p:nvSpPr>
        <p:spPr bwMode="auto">
          <a:xfrm>
            <a:off x="971550" y="2492375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 sz="1800"/>
              <a:t>Raspon</a:t>
            </a:r>
          </a:p>
          <a:p>
            <a:endParaRPr lang="hr-HR" sz="1800"/>
          </a:p>
        </p:txBody>
      </p:sp>
      <p:sp>
        <p:nvSpPr>
          <p:cNvPr id="29767" name="Text Box 76"/>
          <p:cNvSpPr txBox="1">
            <a:spLocks noChangeArrowheads="1"/>
          </p:cNvSpPr>
          <p:nvPr/>
        </p:nvSpPr>
        <p:spPr bwMode="auto">
          <a:xfrm>
            <a:off x="1887538" y="2513013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800"/>
              <a:t>			</a:t>
            </a:r>
          </a:p>
        </p:txBody>
      </p:sp>
      <p:sp>
        <p:nvSpPr>
          <p:cNvPr id="29768" name="Rectangle 77"/>
          <p:cNvSpPr>
            <a:spLocks noChangeArrowheads="1"/>
          </p:cNvSpPr>
          <p:nvPr/>
        </p:nvSpPr>
        <p:spPr bwMode="auto">
          <a:xfrm>
            <a:off x="323850" y="2492375"/>
            <a:ext cx="6477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 sz="1200"/>
              <a:t>Zahvat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99" name="Rectangle 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VRIJEDNOSTI  U  KRAJU  ZAVESLAJA </a:t>
            </a:r>
            <a:br>
              <a:rPr lang="hr-HR" sz="3200" smtClean="0"/>
            </a:br>
            <a:r>
              <a:rPr lang="hr-HR" sz="3200" smtClean="0"/>
              <a:t>( RIMEN )</a:t>
            </a:r>
          </a:p>
        </p:txBody>
      </p:sp>
      <p:graphicFrame>
        <p:nvGraphicFramePr>
          <p:cNvPr id="73823" name="Group 95"/>
          <p:cNvGraphicFramePr>
            <a:graphicFrameLocks noGrp="1"/>
          </p:cNvGraphicFramePr>
          <p:nvPr>
            <p:ph idx="1"/>
          </p:nvPr>
        </p:nvGraphicFramePr>
        <p:xfrm>
          <a:off x="468313" y="2852738"/>
          <a:ext cx="8229600" cy="2392362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7387"/>
                <a:gridCol w="684213"/>
                <a:gridCol w="685800"/>
                <a:gridCol w="685800"/>
                <a:gridCol w="685800"/>
                <a:gridCol w="685800"/>
                <a:gridCol w="685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54.23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54.55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54.87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0" name="Rectangle 83"/>
          <p:cNvSpPr>
            <a:spLocks noChangeArrowheads="1"/>
          </p:cNvSpPr>
          <p:nvPr/>
        </p:nvSpPr>
        <p:spPr bwMode="auto">
          <a:xfrm>
            <a:off x="1187450" y="2349500"/>
            <a:ext cx="7488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 sz="1800"/>
              <a:t>raspon</a:t>
            </a:r>
          </a:p>
        </p:txBody>
      </p:sp>
      <p:sp>
        <p:nvSpPr>
          <p:cNvPr id="30791" name="Rectangle 84"/>
          <p:cNvSpPr>
            <a:spLocks noChangeArrowheads="1"/>
          </p:cNvSpPr>
          <p:nvPr/>
        </p:nvSpPr>
        <p:spPr bwMode="auto">
          <a:xfrm>
            <a:off x="468313" y="2349500"/>
            <a:ext cx="7191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 sz="1800"/>
              <a:t>kraj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PODEŠAVANJE ČAMCA U ODNOSU NA VREMENSKE  UVJETE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20938"/>
            <a:ext cx="8229600" cy="38131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Podešavanje na vjetar u pramac/krmu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Podizanje ušice na uzburkanoj površini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Korištenje traka i ostalih materijala za sprečavanje ulaska vode u čamac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mtClean="0"/>
              <a:t>Na jakom vjetru stavljanje olovnih traka na kraj tijela vesla (uz lopatu)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 smtClean="0"/>
              <a:t>OBLIK I SPECIFIKACIJA ČAMCA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44675"/>
            <a:ext cx="874871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 Oblik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 Specifikacija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 Čamci		Težina	Dužina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                 		                                                         	8+        	96 kg		16,5-18,5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4+		51 kg		12,0-13,7m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4-		50 kg		12,0-13,4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4x		52 kg		12,8-13,8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2-		27 kg		9,8-10,4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2x		27 kg		9,8-10,4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	1x		14 kg		7,30-8,30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TALIJANSKI  RASPOREDA  AUSLEGERA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Moguće varijacije namještanja čamaca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547813" y="27082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419475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5508625" y="2708275"/>
            <a:ext cx="0" cy="302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7451725" y="2708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1547813" y="3141663"/>
            <a:ext cx="5032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 flipV="1">
            <a:off x="1042988" y="28527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 flipV="1">
            <a:off x="1042988" y="35004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V="1">
            <a:off x="1547813" y="3789363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V="1">
            <a:off x="1547813" y="4076700"/>
            <a:ext cx="5032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 flipH="1" flipV="1">
            <a:off x="1042988" y="42926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 flipV="1">
            <a:off x="1547813" y="4652963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 flipH="1" flipV="1">
            <a:off x="1042988" y="4941888"/>
            <a:ext cx="5048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4" name="Line 18"/>
          <p:cNvSpPr>
            <a:spLocks noChangeShapeType="1"/>
          </p:cNvSpPr>
          <p:nvPr/>
        </p:nvSpPr>
        <p:spPr bwMode="auto">
          <a:xfrm flipV="1">
            <a:off x="3419475" y="3068638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5" name="Line 19"/>
          <p:cNvSpPr>
            <a:spLocks noChangeShapeType="1"/>
          </p:cNvSpPr>
          <p:nvPr/>
        </p:nvSpPr>
        <p:spPr bwMode="auto">
          <a:xfrm flipH="1" flipV="1">
            <a:off x="2916238" y="3429000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 flipV="1">
            <a:off x="3419475" y="3716338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7" name="Line 21"/>
          <p:cNvSpPr>
            <a:spLocks noChangeShapeType="1"/>
          </p:cNvSpPr>
          <p:nvPr/>
        </p:nvSpPr>
        <p:spPr bwMode="auto">
          <a:xfrm flipH="1" flipV="1">
            <a:off x="2916238" y="4076700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8" name="Line 22"/>
          <p:cNvSpPr>
            <a:spLocks noChangeShapeType="1"/>
          </p:cNvSpPr>
          <p:nvPr/>
        </p:nvSpPr>
        <p:spPr bwMode="auto">
          <a:xfrm flipV="1">
            <a:off x="3419475" y="4365625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89" name="Line 23"/>
          <p:cNvSpPr>
            <a:spLocks noChangeShapeType="1"/>
          </p:cNvSpPr>
          <p:nvPr/>
        </p:nvSpPr>
        <p:spPr bwMode="auto">
          <a:xfrm flipH="1" flipV="1">
            <a:off x="2916238" y="4724400"/>
            <a:ext cx="5032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0" name="Line 24"/>
          <p:cNvSpPr>
            <a:spLocks noChangeShapeType="1"/>
          </p:cNvSpPr>
          <p:nvPr/>
        </p:nvSpPr>
        <p:spPr bwMode="auto">
          <a:xfrm flipV="1">
            <a:off x="3419475" y="494188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1" name="Line 25"/>
          <p:cNvSpPr>
            <a:spLocks noChangeShapeType="1"/>
          </p:cNvSpPr>
          <p:nvPr/>
        </p:nvSpPr>
        <p:spPr bwMode="auto">
          <a:xfrm flipH="1" flipV="1">
            <a:off x="2916238" y="5300663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2" name="Line 26"/>
          <p:cNvSpPr>
            <a:spLocks noChangeShapeType="1"/>
          </p:cNvSpPr>
          <p:nvPr/>
        </p:nvSpPr>
        <p:spPr bwMode="auto">
          <a:xfrm flipV="1">
            <a:off x="5508625" y="3429000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3" name="Line 27"/>
          <p:cNvSpPr>
            <a:spLocks noChangeShapeType="1"/>
          </p:cNvSpPr>
          <p:nvPr/>
        </p:nvSpPr>
        <p:spPr bwMode="auto">
          <a:xfrm flipV="1">
            <a:off x="5508625" y="3860800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4" name="Line 28"/>
          <p:cNvSpPr>
            <a:spLocks noChangeShapeType="1"/>
          </p:cNvSpPr>
          <p:nvPr/>
        </p:nvSpPr>
        <p:spPr bwMode="auto">
          <a:xfrm flipH="1" flipV="1">
            <a:off x="5003800" y="30686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5" name="Line 29"/>
          <p:cNvSpPr>
            <a:spLocks noChangeShapeType="1"/>
          </p:cNvSpPr>
          <p:nvPr/>
        </p:nvSpPr>
        <p:spPr bwMode="auto">
          <a:xfrm flipH="1" flipV="1">
            <a:off x="5003800" y="4292600"/>
            <a:ext cx="5048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6" name="Line 30"/>
          <p:cNvSpPr>
            <a:spLocks noChangeShapeType="1"/>
          </p:cNvSpPr>
          <p:nvPr/>
        </p:nvSpPr>
        <p:spPr bwMode="auto">
          <a:xfrm flipV="1">
            <a:off x="7451725" y="2924175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7" name="Line 31"/>
          <p:cNvSpPr>
            <a:spLocks noChangeShapeType="1"/>
          </p:cNvSpPr>
          <p:nvPr/>
        </p:nvSpPr>
        <p:spPr bwMode="auto">
          <a:xfrm flipH="1" flipV="1">
            <a:off x="6948488" y="3573463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8" name="Line 32"/>
          <p:cNvSpPr>
            <a:spLocks noChangeShapeType="1"/>
          </p:cNvSpPr>
          <p:nvPr/>
        </p:nvSpPr>
        <p:spPr bwMode="auto">
          <a:xfrm flipV="1">
            <a:off x="7451725" y="38608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799" name="Line 33"/>
          <p:cNvSpPr>
            <a:spLocks noChangeShapeType="1"/>
          </p:cNvSpPr>
          <p:nvPr/>
        </p:nvSpPr>
        <p:spPr bwMode="auto">
          <a:xfrm flipH="1" flipV="1">
            <a:off x="6948488" y="4365625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800" name="Line 38"/>
          <p:cNvSpPr>
            <a:spLocks noChangeShapeType="1"/>
          </p:cNvSpPr>
          <p:nvPr/>
        </p:nvSpPr>
        <p:spPr bwMode="auto">
          <a:xfrm>
            <a:off x="1547813" y="2781300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801" name="Line 39"/>
          <p:cNvSpPr>
            <a:spLocks noChangeShapeType="1"/>
          </p:cNvSpPr>
          <p:nvPr/>
        </p:nvSpPr>
        <p:spPr bwMode="auto">
          <a:xfrm>
            <a:off x="3419475" y="2852738"/>
            <a:ext cx="0" cy="2881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802" name="Line 48"/>
          <p:cNvSpPr>
            <a:spLocks noChangeShapeType="1"/>
          </p:cNvSpPr>
          <p:nvPr/>
        </p:nvSpPr>
        <p:spPr bwMode="auto">
          <a:xfrm>
            <a:off x="5508625" y="2781300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2803" name="Line 49"/>
          <p:cNvSpPr>
            <a:spLocks noChangeShapeType="1"/>
          </p:cNvSpPr>
          <p:nvPr/>
        </p:nvSpPr>
        <p:spPr bwMode="auto">
          <a:xfrm flipH="1">
            <a:off x="7451725" y="2781300"/>
            <a:ext cx="0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smtClean="0"/>
              <a:t>PREDNOSTI  TALIJANSKOG  RASPOREDA 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Lateralni odmak čamca usljed nejednakog pritiska na ušicu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4716463" y="20605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716463" y="33575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3276600" y="42926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5219700" y="32845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4140200" y="32845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3801" name="Line 13"/>
          <p:cNvSpPr>
            <a:spLocks noChangeShapeType="1"/>
          </p:cNvSpPr>
          <p:nvPr/>
        </p:nvSpPr>
        <p:spPr bwMode="auto">
          <a:xfrm flipV="1">
            <a:off x="4067175" y="3789363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2" name="Line 14"/>
          <p:cNvSpPr>
            <a:spLocks noChangeShapeType="1"/>
          </p:cNvSpPr>
          <p:nvPr/>
        </p:nvSpPr>
        <p:spPr bwMode="auto">
          <a:xfrm flipH="1" flipV="1">
            <a:off x="4067175" y="3789363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3" name="Line 15"/>
          <p:cNvSpPr>
            <a:spLocks noChangeShapeType="1"/>
          </p:cNvSpPr>
          <p:nvPr/>
        </p:nvSpPr>
        <p:spPr bwMode="auto">
          <a:xfrm flipV="1">
            <a:off x="5148263" y="37893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4" name="Line 16"/>
          <p:cNvSpPr>
            <a:spLocks noChangeShapeType="1"/>
          </p:cNvSpPr>
          <p:nvPr/>
        </p:nvSpPr>
        <p:spPr bwMode="auto">
          <a:xfrm>
            <a:off x="5148263" y="37893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5" name="Arc 20"/>
          <p:cNvSpPr>
            <a:spLocks/>
          </p:cNvSpPr>
          <p:nvPr/>
        </p:nvSpPr>
        <p:spPr bwMode="auto">
          <a:xfrm rot="9894214" flipH="1">
            <a:off x="4932363" y="4797425"/>
            <a:ext cx="287337" cy="360363"/>
          </a:xfrm>
          <a:custGeom>
            <a:avLst/>
            <a:gdLst>
              <a:gd name="T0" fmla="*/ 0 w 21530"/>
              <a:gd name="T1" fmla="*/ 0 h 21600"/>
              <a:gd name="T2" fmla="*/ 3834768 w 21530"/>
              <a:gd name="T3" fmla="*/ 5528069 h 21600"/>
              <a:gd name="T4" fmla="*/ 0 w 21530"/>
              <a:gd name="T5" fmla="*/ 6012106 h 21600"/>
              <a:gd name="T6" fmla="*/ 0 60000 65536"/>
              <a:gd name="T7" fmla="*/ 0 60000 65536"/>
              <a:gd name="T8" fmla="*/ 0 60000 65536"/>
              <a:gd name="T9" fmla="*/ 0 w 21530"/>
              <a:gd name="T10" fmla="*/ 0 h 21600"/>
              <a:gd name="T11" fmla="*/ 21530 w 215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0" h="21600" fill="none" extrusionOk="0">
                <a:moveTo>
                  <a:pt x="-1" y="0"/>
                </a:moveTo>
                <a:cubicBezTo>
                  <a:pt x="11255" y="0"/>
                  <a:pt x="20623" y="8642"/>
                  <a:pt x="21529" y="19861"/>
                </a:cubicBezTo>
              </a:path>
              <a:path w="21530" h="21600" stroke="0" extrusionOk="0">
                <a:moveTo>
                  <a:pt x="-1" y="0"/>
                </a:moveTo>
                <a:cubicBezTo>
                  <a:pt x="11255" y="0"/>
                  <a:pt x="20623" y="8642"/>
                  <a:pt x="21529" y="1986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3806" name="Line 21"/>
          <p:cNvSpPr>
            <a:spLocks noChangeShapeType="1"/>
          </p:cNvSpPr>
          <p:nvPr/>
        </p:nvSpPr>
        <p:spPr bwMode="auto">
          <a:xfrm>
            <a:off x="4932363" y="52292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7" name="Line 22"/>
          <p:cNvSpPr>
            <a:spLocks noChangeShapeType="1"/>
          </p:cNvSpPr>
          <p:nvPr/>
        </p:nvSpPr>
        <p:spPr bwMode="auto">
          <a:xfrm flipV="1">
            <a:off x="4932363" y="51577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08" name="Line 26"/>
          <p:cNvSpPr>
            <a:spLocks noChangeShapeType="1"/>
          </p:cNvSpPr>
          <p:nvPr/>
        </p:nvSpPr>
        <p:spPr bwMode="auto">
          <a:xfrm>
            <a:off x="4716463" y="57340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3809" name="Arc 27"/>
          <p:cNvSpPr>
            <a:spLocks/>
          </p:cNvSpPr>
          <p:nvPr/>
        </p:nvSpPr>
        <p:spPr bwMode="auto">
          <a:xfrm rot="10800000">
            <a:off x="2987675" y="4221163"/>
            <a:ext cx="288925" cy="71437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236261 h 21600"/>
              <a:gd name="T4" fmla="*/ 0 w 21600"/>
              <a:gd name="T5" fmla="*/ 23626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3810" name="Arc 28"/>
          <p:cNvSpPr>
            <a:spLocks/>
          </p:cNvSpPr>
          <p:nvPr/>
        </p:nvSpPr>
        <p:spPr bwMode="auto">
          <a:xfrm flipV="1">
            <a:off x="6227763" y="3213100"/>
            <a:ext cx="176212" cy="144463"/>
          </a:xfrm>
          <a:custGeom>
            <a:avLst/>
            <a:gdLst>
              <a:gd name="T0" fmla="*/ 0 w 17668"/>
              <a:gd name="T1" fmla="*/ 0 h 21600"/>
              <a:gd name="T2" fmla="*/ 1757452 w 17668"/>
              <a:gd name="T3" fmla="*/ 410362 h 21600"/>
              <a:gd name="T4" fmla="*/ 0 w 17668"/>
              <a:gd name="T5" fmla="*/ 966183 h 21600"/>
              <a:gd name="T6" fmla="*/ 0 60000 65536"/>
              <a:gd name="T7" fmla="*/ 0 60000 65536"/>
              <a:gd name="T8" fmla="*/ 0 60000 65536"/>
              <a:gd name="T9" fmla="*/ 0 w 17668"/>
              <a:gd name="T10" fmla="*/ 0 h 21600"/>
              <a:gd name="T11" fmla="*/ 17668 w 176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8" h="21600" fill="none" extrusionOk="0">
                <a:moveTo>
                  <a:pt x="-1" y="0"/>
                </a:moveTo>
                <a:cubicBezTo>
                  <a:pt x="7031" y="0"/>
                  <a:pt x="13622" y="3422"/>
                  <a:pt x="17667" y="9174"/>
                </a:cubicBezTo>
              </a:path>
              <a:path w="17668" h="21600" stroke="0" extrusionOk="0">
                <a:moveTo>
                  <a:pt x="-1" y="0"/>
                </a:moveTo>
                <a:cubicBezTo>
                  <a:pt x="7031" y="0"/>
                  <a:pt x="13622" y="3422"/>
                  <a:pt x="17667" y="9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3811" name="Freeform 30"/>
          <p:cNvSpPr>
            <a:spLocks/>
          </p:cNvSpPr>
          <p:nvPr/>
        </p:nvSpPr>
        <p:spPr bwMode="auto">
          <a:xfrm>
            <a:off x="4076700" y="4213225"/>
            <a:ext cx="112713" cy="130175"/>
          </a:xfrm>
          <a:custGeom>
            <a:avLst/>
            <a:gdLst>
              <a:gd name="T0" fmla="*/ 112713 w 71"/>
              <a:gd name="T1" fmla="*/ 80963 h 82"/>
              <a:gd name="T2" fmla="*/ 31750 w 71"/>
              <a:gd name="T3" fmla="*/ 0 h 82"/>
              <a:gd name="T4" fmla="*/ 112713 w 71"/>
              <a:gd name="T5" fmla="*/ 80963 h 82"/>
              <a:gd name="T6" fmla="*/ 0 60000 65536"/>
              <a:gd name="T7" fmla="*/ 0 60000 65536"/>
              <a:gd name="T8" fmla="*/ 0 60000 65536"/>
              <a:gd name="T9" fmla="*/ 0 w 71"/>
              <a:gd name="T10" fmla="*/ 0 h 82"/>
              <a:gd name="T11" fmla="*/ 71 w 71"/>
              <a:gd name="T12" fmla="*/ 82 h 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82">
                <a:moveTo>
                  <a:pt x="71" y="51"/>
                </a:moveTo>
                <a:cubicBezTo>
                  <a:pt x="62" y="15"/>
                  <a:pt x="54" y="11"/>
                  <a:pt x="20" y="0"/>
                </a:cubicBezTo>
                <a:cubicBezTo>
                  <a:pt x="0" y="63"/>
                  <a:pt x="9" y="82"/>
                  <a:pt x="71" y="5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3812" name="Freeform 31"/>
          <p:cNvSpPr>
            <a:spLocks/>
          </p:cNvSpPr>
          <p:nvPr/>
        </p:nvSpPr>
        <p:spPr bwMode="auto">
          <a:xfrm>
            <a:off x="5141913" y="3276600"/>
            <a:ext cx="136525" cy="182563"/>
          </a:xfrm>
          <a:custGeom>
            <a:avLst/>
            <a:gdLst>
              <a:gd name="T0" fmla="*/ 136525 w 86"/>
              <a:gd name="T1" fmla="*/ 92075 h 115"/>
              <a:gd name="T2" fmla="*/ 9525 w 86"/>
              <a:gd name="T3" fmla="*/ 33338 h 115"/>
              <a:gd name="T4" fmla="*/ 136525 w 86"/>
              <a:gd name="T5" fmla="*/ 160338 h 115"/>
              <a:gd name="T6" fmla="*/ 136525 w 86"/>
              <a:gd name="T7" fmla="*/ 92075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86"/>
              <a:gd name="T13" fmla="*/ 0 h 115"/>
              <a:gd name="T14" fmla="*/ 86 w 86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" h="115">
                <a:moveTo>
                  <a:pt x="86" y="58"/>
                </a:moveTo>
                <a:cubicBezTo>
                  <a:pt x="48" y="0"/>
                  <a:pt x="74" y="12"/>
                  <a:pt x="6" y="21"/>
                </a:cubicBezTo>
                <a:cubicBezTo>
                  <a:pt x="15" y="111"/>
                  <a:pt x="0" y="115"/>
                  <a:pt x="86" y="101"/>
                </a:cubicBezTo>
                <a:cubicBezTo>
                  <a:pt x="80" y="79"/>
                  <a:pt x="52" y="40"/>
                  <a:pt x="86" y="5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smtClean="0"/>
              <a:t>PREDNOSTI TALIJANSKOG RASPOREDA  AUSLEGERA</a:t>
            </a: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2339975" y="2349500"/>
            <a:ext cx="0" cy="3600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2339975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2339975" y="3213100"/>
            <a:ext cx="12954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H="1">
            <a:off x="1258888" y="3573463"/>
            <a:ext cx="10810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2339975" y="4005263"/>
            <a:ext cx="12239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H="1">
            <a:off x="1187450" y="4581525"/>
            <a:ext cx="11525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6732588" y="2492375"/>
            <a:ext cx="0" cy="3600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6732588" y="56610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6732588" y="2924175"/>
            <a:ext cx="7921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5940425" y="3500438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 flipH="1">
            <a:off x="5940425" y="4149725"/>
            <a:ext cx="7191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>
            <a:off x="6732588" y="4724400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7019925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>
            <a:off x="6516688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6443663" y="37163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6443663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 flipH="1">
            <a:off x="6804025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2627313" y="32845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>
            <a:off x="2051050" y="37163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>
            <a:off x="2051050" y="43656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39" name="Line 24"/>
          <p:cNvSpPr>
            <a:spLocks noChangeShapeType="1"/>
          </p:cNvSpPr>
          <p:nvPr/>
        </p:nvSpPr>
        <p:spPr bwMode="auto">
          <a:xfrm flipH="1">
            <a:off x="2339975" y="37893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4840" name="Line 28"/>
          <p:cNvSpPr>
            <a:spLocks noChangeShapeType="1"/>
          </p:cNvSpPr>
          <p:nvPr/>
        </p:nvSpPr>
        <p:spPr bwMode="auto">
          <a:xfrm>
            <a:off x="1116013" y="41497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1" name="Line 30"/>
          <p:cNvSpPr>
            <a:spLocks noChangeShapeType="1"/>
          </p:cNvSpPr>
          <p:nvPr/>
        </p:nvSpPr>
        <p:spPr bwMode="auto">
          <a:xfrm>
            <a:off x="1042988" y="51577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2" name="Line 31"/>
          <p:cNvSpPr>
            <a:spLocks noChangeShapeType="1"/>
          </p:cNvSpPr>
          <p:nvPr/>
        </p:nvSpPr>
        <p:spPr bwMode="auto">
          <a:xfrm flipH="1">
            <a:off x="7524750" y="35004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3" name="Line 32"/>
          <p:cNvSpPr>
            <a:spLocks noChangeShapeType="1"/>
          </p:cNvSpPr>
          <p:nvPr/>
        </p:nvSpPr>
        <p:spPr bwMode="auto">
          <a:xfrm flipH="1">
            <a:off x="7524750" y="5157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4" name="Line 33"/>
          <p:cNvSpPr>
            <a:spLocks noChangeShapeType="1"/>
          </p:cNvSpPr>
          <p:nvPr/>
        </p:nvSpPr>
        <p:spPr bwMode="auto">
          <a:xfrm>
            <a:off x="5795963" y="47244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5" name="Line 34"/>
          <p:cNvSpPr>
            <a:spLocks noChangeShapeType="1"/>
          </p:cNvSpPr>
          <p:nvPr/>
        </p:nvSpPr>
        <p:spPr bwMode="auto">
          <a:xfrm>
            <a:off x="5795963" y="41497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6" name="Line 36"/>
          <p:cNvSpPr>
            <a:spLocks noChangeShapeType="1"/>
          </p:cNvSpPr>
          <p:nvPr/>
        </p:nvSpPr>
        <p:spPr bwMode="auto">
          <a:xfrm flipH="1">
            <a:off x="3635375" y="37893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47" name="AutoShape 38"/>
          <p:cNvSpPr>
            <a:spLocks noChangeArrowheads="1"/>
          </p:cNvSpPr>
          <p:nvPr/>
        </p:nvSpPr>
        <p:spPr bwMode="auto">
          <a:xfrm>
            <a:off x="1979613" y="3644900"/>
            <a:ext cx="122237" cy="142875"/>
          </a:xfrm>
          <a:custGeom>
            <a:avLst/>
            <a:gdLst>
              <a:gd name="T0" fmla="*/ 345880 w 21600"/>
              <a:gd name="T1" fmla="*/ 0 h 21600"/>
              <a:gd name="T2" fmla="*/ 101298 w 21600"/>
              <a:gd name="T3" fmla="*/ 138390 h 21600"/>
              <a:gd name="T4" fmla="*/ 0 w 21600"/>
              <a:gd name="T5" fmla="*/ 472533 h 21600"/>
              <a:gd name="T6" fmla="*/ 101298 w 21600"/>
              <a:gd name="T7" fmla="*/ 806668 h 21600"/>
              <a:gd name="T8" fmla="*/ 345880 w 21600"/>
              <a:gd name="T9" fmla="*/ 945059 h 21600"/>
              <a:gd name="T10" fmla="*/ 590456 w 21600"/>
              <a:gd name="T11" fmla="*/ 806668 h 21600"/>
              <a:gd name="T12" fmla="*/ 691754 w 21600"/>
              <a:gd name="T13" fmla="*/ 472533 h 21600"/>
              <a:gd name="T14" fmla="*/ 590456 w 21600"/>
              <a:gd name="T15" fmla="*/ 13839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48" name="AutoShape 39"/>
          <p:cNvSpPr>
            <a:spLocks noChangeArrowheads="1"/>
          </p:cNvSpPr>
          <p:nvPr/>
        </p:nvSpPr>
        <p:spPr bwMode="auto">
          <a:xfrm>
            <a:off x="2555875" y="3284538"/>
            <a:ext cx="144463" cy="144462"/>
          </a:xfrm>
          <a:custGeom>
            <a:avLst/>
            <a:gdLst>
              <a:gd name="T0" fmla="*/ 483095 w 21600"/>
              <a:gd name="T1" fmla="*/ 0 h 21600"/>
              <a:gd name="T2" fmla="*/ 141480 w 21600"/>
              <a:gd name="T3" fmla="*/ 141479 h 21600"/>
              <a:gd name="T4" fmla="*/ 0 w 21600"/>
              <a:gd name="T5" fmla="*/ 483085 h 21600"/>
              <a:gd name="T6" fmla="*/ 141480 w 21600"/>
              <a:gd name="T7" fmla="*/ 824691 h 21600"/>
              <a:gd name="T8" fmla="*/ 483095 w 21600"/>
              <a:gd name="T9" fmla="*/ 966170 h 21600"/>
              <a:gd name="T10" fmla="*/ 824703 w 21600"/>
              <a:gd name="T11" fmla="*/ 824691 h 21600"/>
              <a:gd name="T12" fmla="*/ 966183 w 21600"/>
              <a:gd name="T13" fmla="*/ 483085 h 21600"/>
              <a:gd name="T14" fmla="*/ 824703 w 21600"/>
              <a:gd name="T15" fmla="*/ 14147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49" name="AutoShape 40"/>
          <p:cNvSpPr>
            <a:spLocks noChangeArrowheads="1"/>
          </p:cNvSpPr>
          <p:nvPr/>
        </p:nvSpPr>
        <p:spPr bwMode="auto">
          <a:xfrm>
            <a:off x="2555875" y="4076700"/>
            <a:ext cx="142875" cy="144463"/>
          </a:xfrm>
          <a:custGeom>
            <a:avLst/>
            <a:gdLst>
              <a:gd name="T0" fmla="*/ 472533 w 21600"/>
              <a:gd name="T1" fmla="*/ 0 h 21600"/>
              <a:gd name="T2" fmla="*/ 138390 w 21600"/>
              <a:gd name="T3" fmla="*/ 141480 h 21600"/>
              <a:gd name="T4" fmla="*/ 0 w 21600"/>
              <a:gd name="T5" fmla="*/ 483095 h 21600"/>
              <a:gd name="T6" fmla="*/ 138390 w 21600"/>
              <a:gd name="T7" fmla="*/ 824703 h 21600"/>
              <a:gd name="T8" fmla="*/ 472533 w 21600"/>
              <a:gd name="T9" fmla="*/ 966183 h 21600"/>
              <a:gd name="T10" fmla="*/ 806668 w 21600"/>
              <a:gd name="T11" fmla="*/ 824703 h 21600"/>
              <a:gd name="T12" fmla="*/ 945059 w 21600"/>
              <a:gd name="T13" fmla="*/ 483095 h 21600"/>
              <a:gd name="T14" fmla="*/ 806668 w 21600"/>
              <a:gd name="T15" fmla="*/ 1414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0" name="Line 41"/>
          <p:cNvSpPr>
            <a:spLocks noChangeShapeType="1"/>
          </p:cNvSpPr>
          <p:nvPr/>
        </p:nvSpPr>
        <p:spPr bwMode="auto">
          <a:xfrm flipH="1">
            <a:off x="3563938" y="45815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4851" name="AutoShape 42"/>
          <p:cNvSpPr>
            <a:spLocks noChangeArrowheads="1"/>
          </p:cNvSpPr>
          <p:nvPr/>
        </p:nvSpPr>
        <p:spPr bwMode="auto">
          <a:xfrm>
            <a:off x="1979613" y="4652963"/>
            <a:ext cx="144462" cy="144462"/>
          </a:xfrm>
          <a:custGeom>
            <a:avLst/>
            <a:gdLst>
              <a:gd name="T0" fmla="*/ 483085 w 21600"/>
              <a:gd name="T1" fmla="*/ 0 h 21600"/>
              <a:gd name="T2" fmla="*/ 141479 w 21600"/>
              <a:gd name="T3" fmla="*/ 141479 h 21600"/>
              <a:gd name="T4" fmla="*/ 0 w 21600"/>
              <a:gd name="T5" fmla="*/ 483085 h 21600"/>
              <a:gd name="T6" fmla="*/ 141479 w 21600"/>
              <a:gd name="T7" fmla="*/ 824691 h 21600"/>
              <a:gd name="T8" fmla="*/ 483085 w 21600"/>
              <a:gd name="T9" fmla="*/ 966170 h 21600"/>
              <a:gd name="T10" fmla="*/ 824691 w 21600"/>
              <a:gd name="T11" fmla="*/ 824691 h 21600"/>
              <a:gd name="T12" fmla="*/ 966170 w 21600"/>
              <a:gd name="T13" fmla="*/ 483085 h 21600"/>
              <a:gd name="T14" fmla="*/ 824691 w 21600"/>
              <a:gd name="T15" fmla="*/ 14147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2" name="AutoShape 43"/>
          <p:cNvSpPr>
            <a:spLocks noChangeArrowheads="1"/>
          </p:cNvSpPr>
          <p:nvPr/>
        </p:nvSpPr>
        <p:spPr bwMode="auto">
          <a:xfrm>
            <a:off x="6372225" y="3644900"/>
            <a:ext cx="144463" cy="142875"/>
          </a:xfrm>
          <a:custGeom>
            <a:avLst/>
            <a:gdLst>
              <a:gd name="T0" fmla="*/ 483095 w 21600"/>
              <a:gd name="T1" fmla="*/ 0 h 21600"/>
              <a:gd name="T2" fmla="*/ 141480 w 21600"/>
              <a:gd name="T3" fmla="*/ 138390 h 21600"/>
              <a:gd name="T4" fmla="*/ 0 w 21600"/>
              <a:gd name="T5" fmla="*/ 472533 h 21600"/>
              <a:gd name="T6" fmla="*/ 141480 w 21600"/>
              <a:gd name="T7" fmla="*/ 806668 h 21600"/>
              <a:gd name="T8" fmla="*/ 483095 w 21600"/>
              <a:gd name="T9" fmla="*/ 945059 h 21600"/>
              <a:gd name="T10" fmla="*/ 824703 w 21600"/>
              <a:gd name="T11" fmla="*/ 806668 h 21600"/>
              <a:gd name="T12" fmla="*/ 966183 w 21600"/>
              <a:gd name="T13" fmla="*/ 472533 h 21600"/>
              <a:gd name="T14" fmla="*/ 824703 w 21600"/>
              <a:gd name="T15" fmla="*/ 13839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3" name="AutoShape 44"/>
          <p:cNvSpPr>
            <a:spLocks noChangeArrowheads="1"/>
          </p:cNvSpPr>
          <p:nvPr/>
        </p:nvSpPr>
        <p:spPr bwMode="auto">
          <a:xfrm>
            <a:off x="6948488" y="3068638"/>
            <a:ext cx="144462" cy="73025"/>
          </a:xfrm>
          <a:custGeom>
            <a:avLst/>
            <a:gdLst>
              <a:gd name="T0" fmla="*/ 483085 w 21600"/>
              <a:gd name="T1" fmla="*/ 0 h 21600"/>
              <a:gd name="T2" fmla="*/ 141479 w 21600"/>
              <a:gd name="T3" fmla="*/ 36151 h 21600"/>
              <a:gd name="T4" fmla="*/ 0 w 21600"/>
              <a:gd name="T5" fmla="*/ 123443 h 21600"/>
              <a:gd name="T6" fmla="*/ 141479 w 21600"/>
              <a:gd name="T7" fmla="*/ 210731 h 21600"/>
              <a:gd name="T8" fmla="*/ 483085 w 21600"/>
              <a:gd name="T9" fmla="*/ 246882 h 21600"/>
              <a:gd name="T10" fmla="*/ 824691 w 21600"/>
              <a:gd name="T11" fmla="*/ 210731 h 21600"/>
              <a:gd name="T12" fmla="*/ 966170 w 21600"/>
              <a:gd name="T13" fmla="*/ 123443 h 21600"/>
              <a:gd name="T14" fmla="*/ 824691 w 21600"/>
              <a:gd name="T15" fmla="*/ 3615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4" name="AutoShape 45"/>
          <p:cNvSpPr>
            <a:spLocks noChangeArrowheads="1"/>
          </p:cNvSpPr>
          <p:nvPr/>
        </p:nvSpPr>
        <p:spPr bwMode="auto">
          <a:xfrm>
            <a:off x="6372225" y="4292600"/>
            <a:ext cx="144463" cy="144463"/>
          </a:xfrm>
          <a:custGeom>
            <a:avLst/>
            <a:gdLst>
              <a:gd name="T0" fmla="*/ 483095 w 21600"/>
              <a:gd name="T1" fmla="*/ 0 h 21600"/>
              <a:gd name="T2" fmla="*/ 141480 w 21600"/>
              <a:gd name="T3" fmla="*/ 141480 h 21600"/>
              <a:gd name="T4" fmla="*/ 0 w 21600"/>
              <a:gd name="T5" fmla="*/ 483095 h 21600"/>
              <a:gd name="T6" fmla="*/ 141480 w 21600"/>
              <a:gd name="T7" fmla="*/ 824703 h 21600"/>
              <a:gd name="T8" fmla="*/ 483095 w 21600"/>
              <a:gd name="T9" fmla="*/ 966183 h 21600"/>
              <a:gd name="T10" fmla="*/ 824703 w 21600"/>
              <a:gd name="T11" fmla="*/ 824703 h 21600"/>
              <a:gd name="T12" fmla="*/ 966183 w 21600"/>
              <a:gd name="T13" fmla="*/ 483095 h 21600"/>
              <a:gd name="T14" fmla="*/ 824703 w 21600"/>
              <a:gd name="T15" fmla="*/ 1414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5" name="AutoShape 46"/>
          <p:cNvSpPr>
            <a:spLocks noChangeArrowheads="1"/>
          </p:cNvSpPr>
          <p:nvPr/>
        </p:nvSpPr>
        <p:spPr bwMode="auto">
          <a:xfrm>
            <a:off x="6948488" y="4797425"/>
            <a:ext cx="142875" cy="142875"/>
          </a:xfrm>
          <a:custGeom>
            <a:avLst/>
            <a:gdLst>
              <a:gd name="T0" fmla="*/ 472533 w 21600"/>
              <a:gd name="T1" fmla="*/ 0 h 21600"/>
              <a:gd name="T2" fmla="*/ 138390 w 21600"/>
              <a:gd name="T3" fmla="*/ 138390 h 21600"/>
              <a:gd name="T4" fmla="*/ 0 w 21600"/>
              <a:gd name="T5" fmla="*/ 472533 h 21600"/>
              <a:gd name="T6" fmla="*/ 138390 w 21600"/>
              <a:gd name="T7" fmla="*/ 806668 h 21600"/>
              <a:gd name="T8" fmla="*/ 472533 w 21600"/>
              <a:gd name="T9" fmla="*/ 945059 h 21600"/>
              <a:gd name="T10" fmla="*/ 806668 w 21600"/>
              <a:gd name="T11" fmla="*/ 806668 h 21600"/>
              <a:gd name="T12" fmla="*/ 945059 w 21600"/>
              <a:gd name="T13" fmla="*/ 472533 h 21600"/>
              <a:gd name="T14" fmla="*/ 806668 w 21600"/>
              <a:gd name="T15" fmla="*/ 13839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4856" name="Text Box 47"/>
          <p:cNvSpPr txBox="1">
            <a:spLocks noChangeArrowheads="1"/>
          </p:cNvSpPr>
          <p:nvPr/>
        </p:nvSpPr>
        <p:spPr bwMode="auto">
          <a:xfrm>
            <a:off x="2195513" y="6040438"/>
            <a:ext cx="401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800"/>
              <a:t>A</a:t>
            </a:r>
          </a:p>
        </p:txBody>
      </p:sp>
      <p:sp>
        <p:nvSpPr>
          <p:cNvPr id="34857" name="Text Box 48"/>
          <p:cNvSpPr txBox="1">
            <a:spLocks noChangeArrowheads="1"/>
          </p:cNvSpPr>
          <p:nvPr/>
        </p:nvSpPr>
        <p:spPr bwMode="auto">
          <a:xfrm>
            <a:off x="6588125" y="6113463"/>
            <a:ext cx="401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800"/>
              <a:t>B</a:t>
            </a:r>
          </a:p>
        </p:txBody>
      </p:sp>
      <p:sp>
        <p:nvSpPr>
          <p:cNvPr id="34858" name="Text Box 49"/>
          <p:cNvSpPr txBox="1">
            <a:spLocks noChangeArrowheads="1"/>
          </p:cNvSpPr>
          <p:nvPr/>
        </p:nvSpPr>
        <p:spPr bwMode="auto">
          <a:xfrm>
            <a:off x="447675" y="1576388"/>
            <a:ext cx="737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a) Normalni raspored auslegera i (b) Talijanski raspored auslegera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b="1" smtClean="0"/>
              <a:t>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hr-HR" sz="6000" smtClean="0">
                <a:effectLst/>
              </a:rPr>
              <a:t>HVALA  NA  PAŽNJI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 smtClean="0"/>
              <a:t>NAMJEŠTANJE  ČAMCA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Raspon (Spread and Span)</a:t>
            </a:r>
          </a:p>
          <a:p>
            <a:pPr eaLnBrk="1" hangingPunct="1">
              <a:defRPr/>
            </a:pPr>
            <a:r>
              <a:rPr lang="hr-HR" smtClean="0"/>
              <a:t>Unutarnji krak</a:t>
            </a:r>
          </a:p>
          <a:p>
            <a:pPr eaLnBrk="1" hangingPunct="1">
              <a:defRPr/>
            </a:pPr>
            <a:r>
              <a:rPr lang="hr-HR" smtClean="0"/>
              <a:t>Visina ušice (voda-ušica; sjedalica-ušica)</a:t>
            </a:r>
          </a:p>
          <a:p>
            <a:pPr eaLnBrk="1" hangingPunct="1">
              <a:defRPr/>
            </a:pPr>
            <a:r>
              <a:rPr lang="hr-HR" smtClean="0"/>
              <a:t>Kut (ukupni kut =kut na ušici+kut na veslu)</a:t>
            </a:r>
          </a:p>
          <a:p>
            <a:pPr eaLnBrk="1" hangingPunct="1">
              <a:defRPr/>
            </a:pPr>
            <a:r>
              <a:rPr lang="hr-HR" smtClean="0"/>
              <a:t>Kut, visina i položaj nogara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Raspon</a:t>
            </a:r>
          </a:p>
        </p:txBody>
      </p:sp>
      <p:sp>
        <p:nvSpPr>
          <p:cNvPr id="7171" name="Arc 5"/>
          <p:cNvSpPr>
            <a:spLocks/>
          </p:cNvSpPr>
          <p:nvPr/>
        </p:nvSpPr>
        <p:spPr bwMode="auto">
          <a:xfrm flipV="1">
            <a:off x="2484438" y="4221163"/>
            <a:ext cx="1008062" cy="1006475"/>
          </a:xfrm>
          <a:custGeom>
            <a:avLst/>
            <a:gdLst>
              <a:gd name="T0" fmla="*/ 3099371 w 21600"/>
              <a:gd name="T1" fmla="*/ 0 h 21553"/>
              <a:gd name="T2" fmla="*/ 47045787 w 21600"/>
              <a:gd name="T3" fmla="*/ 47000043 h 21553"/>
              <a:gd name="T4" fmla="*/ 0 w 21600"/>
              <a:gd name="T5" fmla="*/ 47000043 h 21553"/>
              <a:gd name="T6" fmla="*/ 0 60000 65536"/>
              <a:gd name="T7" fmla="*/ 0 60000 65536"/>
              <a:gd name="T8" fmla="*/ 0 60000 65536"/>
              <a:gd name="T9" fmla="*/ 0 w 21600"/>
              <a:gd name="T10" fmla="*/ 0 h 21553"/>
              <a:gd name="T11" fmla="*/ 21600 w 21600"/>
              <a:gd name="T12" fmla="*/ 21553 h 215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53" fill="none" extrusionOk="0">
                <a:moveTo>
                  <a:pt x="1423" y="-1"/>
                </a:moveTo>
                <a:cubicBezTo>
                  <a:pt x="12775" y="749"/>
                  <a:pt x="21600" y="10176"/>
                  <a:pt x="21600" y="21553"/>
                </a:cubicBezTo>
              </a:path>
              <a:path w="21600" h="21553" stroke="0" extrusionOk="0">
                <a:moveTo>
                  <a:pt x="1423" y="-1"/>
                </a:moveTo>
                <a:cubicBezTo>
                  <a:pt x="12775" y="749"/>
                  <a:pt x="21600" y="10176"/>
                  <a:pt x="21600" y="21553"/>
                </a:cubicBezTo>
                <a:lnTo>
                  <a:pt x="0" y="21553"/>
                </a:lnTo>
                <a:lnTo>
                  <a:pt x="1423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3492500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V="1">
            <a:off x="3492500" y="3933825"/>
            <a:ext cx="714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755650" y="3716338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V="1">
            <a:off x="3492500" y="3789363"/>
            <a:ext cx="17272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V="1">
            <a:off x="3492500" y="3789363"/>
            <a:ext cx="1727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5219700" y="37893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5292725" y="3573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5292725" y="371633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V="1">
            <a:off x="5435600" y="3573463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V="1">
            <a:off x="5292725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V="1">
            <a:off x="2555875" y="30686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>
            <a:off x="2843213" y="31416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84" name="Line 22"/>
          <p:cNvSpPr>
            <a:spLocks noChangeShapeType="1"/>
          </p:cNvSpPr>
          <p:nvPr/>
        </p:nvSpPr>
        <p:spPr bwMode="auto">
          <a:xfrm flipH="1">
            <a:off x="2627313" y="3141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85" name="Arc 28"/>
          <p:cNvSpPr>
            <a:spLocks/>
          </p:cNvSpPr>
          <p:nvPr/>
        </p:nvSpPr>
        <p:spPr bwMode="auto">
          <a:xfrm flipV="1">
            <a:off x="2555875" y="4149725"/>
            <a:ext cx="647700" cy="142875"/>
          </a:xfrm>
          <a:custGeom>
            <a:avLst/>
            <a:gdLst>
              <a:gd name="T0" fmla="*/ 0 w 21600"/>
              <a:gd name="T1" fmla="*/ 0 h 21600"/>
              <a:gd name="T2" fmla="*/ 19422004 w 21600"/>
              <a:gd name="T3" fmla="*/ 945059 h 21600"/>
              <a:gd name="T4" fmla="*/ 0 w 21600"/>
              <a:gd name="T5" fmla="*/ 94505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6" name="Arc 31"/>
          <p:cNvSpPr>
            <a:spLocks/>
          </p:cNvSpPr>
          <p:nvPr/>
        </p:nvSpPr>
        <p:spPr bwMode="auto">
          <a:xfrm flipV="1">
            <a:off x="2555875" y="4076700"/>
            <a:ext cx="720725" cy="73025"/>
          </a:xfrm>
          <a:custGeom>
            <a:avLst/>
            <a:gdLst>
              <a:gd name="T0" fmla="*/ 0 w 21600"/>
              <a:gd name="T1" fmla="*/ 0 h 21600"/>
              <a:gd name="T2" fmla="*/ 24048358 w 21600"/>
              <a:gd name="T3" fmla="*/ 246882 h 21600"/>
              <a:gd name="T4" fmla="*/ 0 w 21600"/>
              <a:gd name="T5" fmla="*/ 24688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7" name="Line 33"/>
          <p:cNvSpPr>
            <a:spLocks noChangeShapeType="1"/>
          </p:cNvSpPr>
          <p:nvPr/>
        </p:nvSpPr>
        <p:spPr bwMode="auto">
          <a:xfrm flipH="1">
            <a:off x="3203575" y="4076700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8" name="Line 34"/>
          <p:cNvSpPr>
            <a:spLocks noChangeShapeType="1"/>
          </p:cNvSpPr>
          <p:nvPr/>
        </p:nvSpPr>
        <p:spPr bwMode="auto">
          <a:xfrm flipH="1">
            <a:off x="827088" y="414972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89" name="Line 35"/>
          <p:cNvSpPr>
            <a:spLocks noChangeShapeType="1"/>
          </p:cNvSpPr>
          <p:nvPr/>
        </p:nvSpPr>
        <p:spPr bwMode="auto">
          <a:xfrm>
            <a:off x="3348038" y="4724400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90" name="Line 36"/>
          <p:cNvSpPr>
            <a:spLocks noChangeShapeType="1"/>
          </p:cNvSpPr>
          <p:nvPr/>
        </p:nvSpPr>
        <p:spPr bwMode="auto">
          <a:xfrm flipH="1">
            <a:off x="827088" y="4724400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91" name="Freeform 44"/>
          <p:cNvSpPr>
            <a:spLocks/>
          </p:cNvSpPr>
          <p:nvPr/>
        </p:nvSpPr>
        <p:spPr bwMode="auto">
          <a:xfrm>
            <a:off x="2589213" y="4849813"/>
            <a:ext cx="333375" cy="263525"/>
          </a:xfrm>
          <a:custGeom>
            <a:avLst/>
            <a:gdLst>
              <a:gd name="T0" fmla="*/ 49213 w 210"/>
              <a:gd name="T1" fmla="*/ 0 h 166"/>
              <a:gd name="T2" fmla="*/ 280988 w 210"/>
              <a:gd name="T3" fmla="*/ 207963 h 166"/>
              <a:gd name="T4" fmla="*/ 315913 w 210"/>
              <a:gd name="T5" fmla="*/ 69850 h 166"/>
              <a:gd name="T6" fmla="*/ 280988 w 210"/>
              <a:gd name="T7" fmla="*/ 173038 h 166"/>
              <a:gd name="T8" fmla="*/ 211138 w 210"/>
              <a:gd name="T9" fmla="*/ 207963 h 166"/>
              <a:gd name="T10" fmla="*/ 38100 w 210"/>
              <a:gd name="T11" fmla="*/ 69850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0"/>
              <a:gd name="T19" fmla="*/ 0 h 166"/>
              <a:gd name="T20" fmla="*/ 210 w 210"/>
              <a:gd name="T21" fmla="*/ 166 h 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0" h="166">
                <a:moveTo>
                  <a:pt x="31" y="0"/>
                </a:moveTo>
                <a:cubicBezTo>
                  <a:pt x="44" y="166"/>
                  <a:pt x="0" y="142"/>
                  <a:pt x="177" y="131"/>
                </a:cubicBezTo>
                <a:cubicBezTo>
                  <a:pt x="210" y="98"/>
                  <a:pt x="207" y="92"/>
                  <a:pt x="199" y="44"/>
                </a:cubicBezTo>
                <a:cubicBezTo>
                  <a:pt x="194" y="58"/>
                  <a:pt x="187" y="98"/>
                  <a:pt x="177" y="109"/>
                </a:cubicBezTo>
                <a:cubicBezTo>
                  <a:pt x="166" y="121"/>
                  <a:pt x="147" y="122"/>
                  <a:pt x="133" y="131"/>
                </a:cubicBezTo>
                <a:cubicBezTo>
                  <a:pt x="55" y="123"/>
                  <a:pt x="24" y="129"/>
                  <a:pt x="24" y="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92" name="Freeform 45"/>
          <p:cNvSpPr>
            <a:spLocks/>
          </p:cNvSpPr>
          <p:nvPr/>
        </p:nvSpPr>
        <p:spPr bwMode="auto">
          <a:xfrm>
            <a:off x="2887663" y="4860925"/>
            <a:ext cx="17462" cy="161925"/>
          </a:xfrm>
          <a:custGeom>
            <a:avLst/>
            <a:gdLst>
              <a:gd name="T0" fmla="*/ 6350 w 11"/>
              <a:gd name="T1" fmla="*/ 0 h 102"/>
              <a:gd name="T2" fmla="*/ 17462 w 11"/>
              <a:gd name="T3" fmla="*/ 80963 h 102"/>
              <a:gd name="T4" fmla="*/ 6350 w 11"/>
              <a:gd name="T5" fmla="*/ 34925 h 102"/>
              <a:gd name="T6" fmla="*/ 6350 w 11"/>
              <a:gd name="T7" fmla="*/ 161925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1"/>
              <a:gd name="T13" fmla="*/ 0 h 102"/>
              <a:gd name="T14" fmla="*/ 11 w 11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" h="102">
                <a:moveTo>
                  <a:pt x="4" y="0"/>
                </a:moveTo>
                <a:cubicBezTo>
                  <a:pt x="6" y="17"/>
                  <a:pt x="11" y="34"/>
                  <a:pt x="11" y="51"/>
                </a:cubicBezTo>
                <a:cubicBezTo>
                  <a:pt x="11" y="61"/>
                  <a:pt x="5" y="12"/>
                  <a:pt x="4" y="22"/>
                </a:cubicBezTo>
                <a:cubicBezTo>
                  <a:pt x="0" y="48"/>
                  <a:pt x="4" y="75"/>
                  <a:pt x="4" y="1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93" name="Line 46"/>
          <p:cNvSpPr>
            <a:spLocks noChangeShapeType="1"/>
          </p:cNvSpPr>
          <p:nvPr/>
        </p:nvSpPr>
        <p:spPr bwMode="auto">
          <a:xfrm flipH="1">
            <a:off x="755650" y="50847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94" name="Line 47"/>
          <p:cNvSpPr>
            <a:spLocks noChangeShapeType="1"/>
          </p:cNvSpPr>
          <p:nvPr/>
        </p:nvSpPr>
        <p:spPr bwMode="auto">
          <a:xfrm flipV="1">
            <a:off x="5940425" y="37163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95" name="Line 48"/>
          <p:cNvSpPr>
            <a:spLocks noChangeShapeType="1"/>
          </p:cNvSpPr>
          <p:nvPr/>
        </p:nvSpPr>
        <p:spPr bwMode="auto">
          <a:xfrm>
            <a:off x="5940425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96" name="Line 49"/>
          <p:cNvSpPr>
            <a:spLocks noChangeShapeType="1"/>
          </p:cNvSpPr>
          <p:nvPr/>
        </p:nvSpPr>
        <p:spPr bwMode="auto">
          <a:xfrm>
            <a:off x="2124075" y="42211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97" name="Line 50"/>
          <p:cNvSpPr>
            <a:spLocks noChangeShapeType="1"/>
          </p:cNvSpPr>
          <p:nvPr/>
        </p:nvSpPr>
        <p:spPr bwMode="auto">
          <a:xfrm flipV="1">
            <a:off x="2124075" y="42211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98" name="Line 51"/>
          <p:cNvSpPr>
            <a:spLocks noChangeShapeType="1"/>
          </p:cNvSpPr>
          <p:nvPr/>
        </p:nvSpPr>
        <p:spPr bwMode="auto">
          <a:xfrm flipV="1">
            <a:off x="1835150" y="3716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199" name="Line 52"/>
          <p:cNvSpPr>
            <a:spLocks noChangeShapeType="1"/>
          </p:cNvSpPr>
          <p:nvPr/>
        </p:nvSpPr>
        <p:spPr bwMode="auto">
          <a:xfrm>
            <a:off x="1835150" y="3933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200" name="Line 53"/>
          <p:cNvSpPr>
            <a:spLocks noChangeShapeType="1"/>
          </p:cNvSpPr>
          <p:nvPr/>
        </p:nvSpPr>
        <p:spPr bwMode="auto">
          <a:xfrm>
            <a:off x="1547813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201" name="Line 54"/>
          <p:cNvSpPr>
            <a:spLocks noChangeShapeType="1"/>
          </p:cNvSpPr>
          <p:nvPr/>
        </p:nvSpPr>
        <p:spPr bwMode="auto">
          <a:xfrm flipV="1">
            <a:off x="1547813" y="42211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7202" name="Text Box 55"/>
          <p:cNvSpPr txBox="1">
            <a:spLocks noChangeArrowheads="1"/>
          </p:cNvSpPr>
          <p:nvPr/>
        </p:nvSpPr>
        <p:spPr bwMode="auto">
          <a:xfrm>
            <a:off x="1835150" y="378936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b="0" i="1"/>
              <a:t>a</a:t>
            </a:r>
          </a:p>
        </p:txBody>
      </p:sp>
      <p:sp>
        <p:nvSpPr>
          <p:cNvPr id="7203" name="Text Box 56"/>
          <p:cNvSpPr txBox="1">
            <a:spLocks noChangeArrowheads="1"/>
          </p:cNvSpPr>
          <p:nvPr/>
        </p:nvSpPr>
        <p:spPr bwMode="auto">
          <a:xfrm>
            <a:off x="2103438" y="443706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200" b="0" i="1"/>
              <a:t>b</a:t>
            </a:r>
          </a:p>
        </p:txBody>
      </p:sp>
      <p:sp>
        <p:nvSpPr>
          <p:cNvPr id="7204" name="Text Box 58"/>
          <p:cNvSpPr txBox="1">
            <a:spLocks noChangeArrowheads="1"/>
          </p:cNvSpPr>
          <p:nvPr/>
        </p:nvSpPr>
        <p:spPr bwMode="auto">
          <a:xfrm>
            <a:off x="6011863" y="4005263"/>
            <a:ext cx="450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r-HR" sz="1200" b="0" i="1"/>
              <a:t>d</a:t>
            </a:r>
          </a:p>
        </p:txBody>
      </p:sp>
      <p:sp>
        <p:nvSpPr>
          <p:cNvPr id="7205" name="Text Box 59"/>
          <p:cNvSpPr txBox="1">
            <a:spLocks noChangeArrowheads="1"/>
          </p:cNvSpPr>
          <p:nvPr/>
        </p:nvSpPr>
        <p:spPr bwMode="auto">
          <a:xfrm>
            <a:off x="3492500" y="2781300"/>
            <a:ext cx="739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b="0" i="1"/>
              <a:t>e</a:t>
            </a:r>
          </a:p>
        </p:txBody>
      </p:sp>
      <p:sp>
        <p:nvSpPr>
          <p:cNvPr id="7206" name="Text Box 60"/>
          <p:cNvSpPr txBox="1">
            <a:spLocks noChangeArrowheads="1"/>
          </p:cNvSpPr>
          <p:nvPr/>
        </p:nvSpPr>
        <p:spPr bwMode="auto">
          <a:xfrm>
            <a:off x="808038" y="179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Raspon rimen</a:t>
            </a:r>
          </a:p>
        </p:txBody>
      </p:sp>
      <p:sp>
        <p:nvSpPr>
          <p:cNvPr id="7207" name="Text Box 61"/>
          <p:cNvSpPr txBox="1">
            <a:spLocks noChangeArrowheads="1"/>
          </p:cNvSpPr>
          <p:nvPr/>
        </p:nvSpPr>
        <p:spPr bwMode="auto">
          <a:xfrm>
            <a:off x="808038" y="2081213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800"/>
              <a:t>Raspon scull</a:t>
            </a:r>
          </a:p>
        </p:txBody>
      </p:sp>
      <p:sp>
        <p:nvSpPr>
          <p:cNvPr id="7208" name="Text Box 63"/>
          <p:cNvSpPr txBox="1">
            <a:spLocks noChangeArrowheads="1"/>
          </p:cNvSpPr>
          <p:nvPr/>
        </p:nvSpPr>
        <p:spPr bwMode="auto">
          <a:xfrm>
            <a:off x="971550" y="43656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sr-Latn-CS" sz="1200"/>
          </a:p>
        </p:txBody>
      </p:sp>
      <p:sp>
        <p:nvSpPr>
          <p:cNvPr id="7209" name="Text Box 64"/>
          <p:cNvSpPr txBox="1">
            <a:spLocks noChangeArrowheads="1"/>
          </p:cNvSpPr>
          <p:nvPr/>
        </p:nvSpPr>
        <p:spPr bwMode="auto">
          <a:xfrm>
            <a:off x="1239838" y="4313238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r-HR" sz="1200" b="0" i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Unutrašnji  i vanjski  krak vesla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r-HR" smtClean="0"/>
          </a:p>
          <a:p>
            <a:pPr eaLnBrk="1" hangingPunct="1">
              <a:defRPr/>
            </a:pPr>
            <a:r>
              <a:rPr lang="hr-HR" sz="2800" smtClean="0"/>
              <a:t>Podešavanje vesla na novu dužinu zahtjeva  i podešavanje unutarnjeg kraka</a:t>
            </a:r>
          </a:p>
          <a:p>
            <a:pPr eaLnBrk="1" hangingPunct="1">
              <a:defRPr/>
            </a:pPr>
            <a:endParaRPr lang="hr-HR" sz="2800" smtClean="0"/>
          </a:p>
          <a:p>
            <a:pPr eaLnBrk="1" hangingPunct="1">
              <a:defRPr/>
            </a:pPr>
            <a:r>
              <a:rPr lang="hr-HR" sz="2800" smtClean="0"/>
              <a:t>Unutrašnji  krak za rimen = raspon  + (28-30 cm)</a:t>
            </a:r>
          </a:p>
          <a:p>
            <a:pPr eaLnBrk="1" hangingPunct="1">
              <a:defRPr/>
            </a:pPr>
            <a:r>
              <a:rPr lang="hr-HR" sz="2800" smtClean="0"/>
              <a:t>Unutrašnji krak za scull = raspon/2  + preklop/2</a:t>
            </a:r>
          </a:p>
          <a:p>
            <a:pPr eaLnBrk="1" hangingPunct="1">
              <a:defRPr/>
            </a:pPr>
            <a:r>
              <a:rPr lang="hr-HR" sz="2800" smtClean="0"/>
              <a:t> Preklop: 16 – 22 cm (ušica 2 cm)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smtClean="0"/>
              <a:t>Standardne mjere za teške veslače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507413" cy="43211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2000" smtClean="0"/>
              <a:t> Čamac	            Raspon		  Unu. krak	     Dužina vesla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2000" smtClean="0"/>
              <a:t>		    cm		       cm		           cm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r-HR" sz="2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2000" smtClean="0"/>
              <a:t>1x		     159-162	        88-90		288-292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	        2X	     158-162	         87-89	              288-290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	        4x	     156-158	         87-89	              288-290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	        2-	          86	          116	              372-376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	        4-	          85	          115                        372-376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smtClean="0"/>
              <a:t>	        8+	          84	          114	              372-376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Visine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Visina od sjedalice do ušice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	</a:t>
            </a:r>
            <a:r>
              <a:rPr lang="hr-HR" sz="2000" dirty="0" smtClean="0"/>
              <a:t>rimen – 16  do 19 cm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000" dirty="0" smtClean="0"/>
              <a:t>	scull – 16 do 18 cm (razlika L –D ; 0,5 – 1,5 cm)</a:t>
            </a:r>
          </a:p>
          <a:p>
            <a:pPr eaLnBrk="1" hangingPunct="1">
              <a:defRPr/>
            </a:pPr>
            <a:r>
              <a:rPr lang="hr-HR" dirty="0" smtClean="0"/>
              <a:t>Visina od vode do ušice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	</a:t>
            </a:r>
            <a:r>
              <a:rPr lang="hr-HR" sz="1600" dirty="0" smtClean="0"/>
              <a:t>RIMEN – 27 CM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	SCULL – 26 CM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	Da li se veslač osjeća komotno?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	Jesu li šake veslača na istoj visini  s ramenima?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	Da li ima prostora za završiti zaveslaj čisto i glatko?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	Da li lopate tonu ili izlijeću van na kraju zaveslaja?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VISINE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Visina od površine vode do rola.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2600" y="1557338"/>
            <a:ext cx="8686800" cy="443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hr-HR" altLang="x-none" b="0" kern="0" dirty="0" smtClean="0"/>
              <a:t>Visina od sjedalice do ušice</a:t>
            </a:r>
          </a:p>
          <a:p>
            <a:pPr>
              <a:defRPr/>
            </a:pPr>
            <a:r>
              <a:rPr lang="hr-HR" altLang="x-none" b="0" kern="0" dirty="0" smtClean="0"/>
              <a:t>Visina od vode do ušice</a:t>
            </a:r>
          </a:p>
          <a:p>
            <a:pPr>
              <a:defRPr/>
            </a:pPr>
            <a:r>
              <a:rPr lang="hr-HR" altLang="x-none" b="0" kern="0" dirty="0" smtClean="0"/>
              <a:t>Visina od vode do sjedalice</a:t>
            </a:r>
            <a:endParaRPr lang="hr-HR" altLang="x-none" b="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1012</TotalTime>
  <Words>890</Words>
  <Application>Microsoft Office PowerPoint</Application>
  <PresentationFormat>On-screen Show (4:3)</PresentationFormat>
  <Paragraphs>488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Wingdings</vt:lpstr>
      <vt:lpstr>Digital Dots</vt:lpstr>
      <vt:lpstr>RIGGING NAMJEŠTANJE  ČAMCA</vt:lpstr>
      <vt:lpstr>DJELOVI  ČAMCA</vt:lpstr>
      <vt:lpstr>OBLIK I SPECIFIKACIJA ČAMCA</vt:lpstr>
      <vt:lpstr>NAMJEŠTANJE  ČAMCA</vt:lpstr>
      <vt:lpstr>Raspon</vt:lpstr>
      <vt:lpstr>Unutrašnji  i vanjski  krak vesla</vt:lpstr>
      <vt:lpstr>Standardne mjere za teške veslače</vt:lpstr>
      <vt:lpstr>Visine</vt:lpstr>
      <vt:lpstr>VISINE</vt:lpstr>
      <vt:lpstr>Kut</vt:lpstr>
      <vt:lpstr>Kut  </vt:lpstr>
      <vt:lpstr>Kut, visina i položaj nogara</vt:lpstr>
      <vt:lpstr>SAŽETAK  OSNOVNOG NAMJEŠTANJA</vt:lpstr>
      <vt:lpstr>SAŽETAK  OSNOVNOG NAMJEŠTANJA</vt:lpstr>
      <vt:lpstr>SAŽETAK  OSNOVNOG NAMJEŠTANJA</vt:lpstr>
      <vt:lpstr>PRIJENOSNI  OMJERI - RATIO</vt:lpstr>
      <vt:lpstr>MIJENJANJE PRIJENOSNOG OMJERA</vt:lpstr>
      <vt:lpstr>MIJENJANJE PRIJENOSNOG OMJERA</vt:lpstr>
      <vt:lpstr>MIJENJANJE PRIJENOSNOG OMJERA</vt:lpstr>
      <vt:lpstr>KAKO ODABRATI PRIJENOSNI OMJER</vt:lpstr>
      <vt:lpstr> KONFIGURACIJA  PRIJENOSNOG  OMJERA</vt:lpstr>
      <vt:lpstr>PRIBLIŽNI PRIJENOSNI OMJERI ZA SENIORE</vt:lpstr>
      <vt:lpstr> MEHANIČKI  PRINCIPI   EFIKASNOST  ZAVESLAJA U  ODNOSU NA  KUT  </vt:lpstr>
      <vt:lpstr>Postotak propulzije i okretne sile u nekoliko kuteva</vt:lpstr>
      <vt:lpstr>DUŽINA  ZAHVATA  I  KRAJA</vt:lpstr>
      <vt:lpstr>MJERENJE  DUŽINE  I  KUTA  ZAVESLAJA</vt:lpstr>
      <vt:lpstr>VRIJEDNOSTI  U  ZAHVATU   ( RIMEN )</vt:lpstr>
      <vt:lpstr>VRIJEDNOSTI  U  KRAJU  ZAVESLAJA  ( RIMEN )</vt:lpstr>
      <vt:lpstr>PODEŠAVANJE ČAMCA U ODNOSU NA VREMENSKE  UVJETE</vt:lpstr>
      <vt:lpstr>TALIJANSKI  RASPOREDA  AUSLEGERA</vt:lpstr>
      <vt:lpstr>PREDNOSTI  TALIJANSKOG  RASPOREDA  </vt:lpstr>
      <vt:lpstr>PREDNOSTI TALIJANSKOG RASPOREDA  AUSLEGERA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RIGGING NAMJEŠTANJE  ČAMCA</dc:title>
  <dc:creator>User</dc:creator>
  <cp:lastModifiedBy>mp4</cp:lastModifiedBy>
  <cp:revision>42</cp:revision>
  <dcterms:created xsi:type="dcterms:W3CDTF">2009-12-08T09:39:31Z</dcterms:created>
  <dcterms:modified xsi:type="dcterms:W3CDTF">2015-12-17T11:55:55Z</dcterms:modified>
</cp:coreProperties>
</file>